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13"/>
  </p:notesMasterIdLst>
  <p:handoutMasterIdLst>
    <p:handoutMasterId r:id="rId14"/>
  </p:handoutMasterIdLst>
  <p:sldIdLst>
    <p:sldId id="256" r:id="rId2"/>
    <p:sldId id="280" r:id="rId3"/>
    <p:sldId id="333" r:id="rId4"/>
    <p:sldId id="309" r:id="rId5"/>
    <p:sldId id="336" r:id="rId6"/>
    <p:sldId id="340" r:id="rId7"/>
    <p:sldId id="337" r:id="rId8"/>
    <p:sldId id="338" r:id="rId9"/>
    <p:sldId id="339" r:id="rId10"/>
    <p:sldId id="341" r:id="rId11"/>
    <p:sldId id="334" r:id="rId12"/>
  </p:sldIdLst>
  <p:sldSz cx="18288000" cy="10287000"/>
  <p:notesSz cx="6735763" cy="9866313"/>
  <p:embeddedFontLst>
    <p:embeddedFont>
      <p:font typeface="Gen Jyuu Gothic Light" panose="02020500000000000000" charset="-120"/>
      <p:regular r:id="rId15"/>
    </p:embeddedFont>
    <p:embeddedFont>
      <p:font typeface="微軟正黑體" panose="020B0604030504040204" pitchFamily="34" charset="-120"/>
      <p:regular r:id="rId16"/>
      <p:bold r:id="rId1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000"/>
    <a:srgbClr val="FFC81F"/>
    <a:srgbClr val="000066"/>
    <a:srgbClr val="DCE6F2"/>
    <a:srgbClr val="FF4B1F"/>
    <a:srgbClr val="BFBFBF"/>
    <a:srgbClr val="17375E"/>
    <a:srgbClr val="F68658"/>
    <a:srgbClr val="9DB272"/>
    <a:srgbClr val="42403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727DB5B-0F07-4A83-9020-EFAA911F8B89}" v="360" dt="2023-11-27T08:14:21.837"/>
    <p1510:client id="{26EE7083-29BB-3D8E-FAC0-31EAE0AA1BF6}" v="48" dt="2023-11-28T00:39:38.208"/>
    <p1510:client id="{3A298BFD-F6EB-5A3A-C689-2868118425DB}" v="253" dt="2023-11-27T03:33:17.329"/>
    <p1510:client id="{4FA054E8-ADA2-B84B-C10C-93C1AD8CE3AD}" v="389" dt="2023-11-28T03:31:06.045"/>
    <p1510:client id="{6BE896CE-EC7D-1E33-743E-415D458884C7}" v="3" dt="2023-11-27T02:44:26.901"/>
    <p1510:client id="{A28DBB8C-F173-4B40-8183-4731B0A0C7D0}" v="4" dt="2023-11-27T02:35:10.588"/>
    <p1510:client id="{C164958C-20E5-3E26-718C-1B1F63832712}" v="1" dt="2023-11-28T03:32:34.814"/>
    <p1510:client id="{CE2EFD4B-2BD8-EF44-E645-9524AFCBE04D}" v="745" dt="2023-11-27T08:57:00.138"/>
    <p1510:client id="{E1C27256-CCAC-1CE5-4526-CD764F27534A}" v="309" dt="2023-11-27T07:09:52.742"/>
    <p1510:client id="{EE9280F4-87DD-0688-3359-3E94985414B8}" v="9" dt="2023-11-27T08:32:06.554"/>
    <p1510:client id="{F5D4C381-350E-43FA-3010-C34B7BB353D1}" v="13" dt="2023-11-28T03:04:14.219"/>
    <p1510:client id="{F8612A54-9ABC-5E00-F76D-A99DE0B9A04E}" v="11" dt="2023-11-27T03:07:45.405"/>
  </p1510:revLst>
</p1510:revInfo>
</file>

<file path=ppt/tableStyles.xml><?xml version="1.0" encoding="utf-8"?>
<a:tblStyleLst xmlns:a="http://schemas.openxmlformats.org/drawingml/2006/main" def="{5C22544A-7EE6-4342-B048-85BDC9FD1C3A}">
  <a:tblStyle styleId="{5C22544A-7EE6-4342-B048-85BDC9FD1C3A}" styleName="中等深淺樣式 2 - 輔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中等深淺樣式 2 - 輔色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中等深淺樣式 2 - 輔色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5A111915-BE36-4E01-A7E5-04B1672EAD32}" styleName="淺色樣式 2 - 輔色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69012ECD-51FC-41F1-AA8D-1B2483CD663E}" styleName="淺色樣式 2 - 輔色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3B4B98B0-60AC-42C2-AFA5-B58CD77FA1E5}" styleName="淺色樣式 1 - 輔色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0" d="100"/>
          <a:sy n="70" d="100"/>
        </p:scale>
        <p:origin x="774" y="11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3.fntdata"/><Relationship Id="rId2" Type="http://schemas.openxmlformats.org/officeDocument/2006/relationships/slide" Target="slides/slide1.xml"/><Relationship Id="rId16" Type="http://schemas.openxmlformats.org/officeDocument/2006/relationships/font" Target="fonts/font2.fntdata"/><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handoutMaster" Target="handoutMasters/handoutMaster1.xml"/><Relationship Id="rId22" Type="http://schemas.microsoft.com/office/2015/10/relationships/revisionInfo" Target="revisionInfo.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頁首版面配置區 1"/>
          <p:cNvSpPr>
            <a:spLocks noGrp="1"/>
          </p:cNvSpPr>
          <p:nvPr>
            <p:ph type="hdr" sz="quarter"/>
          </p:nvPr>
        </p:nvSpPr>
        <p:spPr>
          <a:xfrm>
            <a:off x="0" y="0"/>
            <a:ext cx="2918831" cy="495029"/>
          </a:xfrm>
          <a:prstGeom prst="rect">
            <a:avLst/>
          </a:prstGeom>
        </p:spPr>
        <p:txBody>
          <a:bodyPr vert="horz" lIns="91440" tIns="45720" rIns="91440" bIns="45720" rtlCol="0"/>
          <a:lstStyle>
            <a:lvl1pPr algn="l">
              <a:defRPr sz="1200"/>
            </a:lvl1pPr>
          </a:lstStyle>
          <a:p>
            <a:endParaRPr lang="zh-TW" altLang="en-US"/>
          </a:p>
        </p:txBody>
      </p:sp>
      <p:sp>
        <p:nvSpPr>
          <p:cNvPr id="3" name="日期版面配置區 2"/>
          <p:cNvSpPr>
            <a:spLocks noGrp="1"/>
          </p:cNvSpPr>
          <p:nvPr>
            <p:ph type="dt" sz="quarter" idx="1"/>
          </p:nvPr>
        </p:nvSpPr>
        <p:spPr>
          <a:xfrm>
            <a:off x="3815373" y="0"/>
            <a:ext cx="2918831" cy="495029"/>
          </a:xfrm>
          <a:prstGeom prst="rect">
            <a:avLst/>
          </a:prstGeom>
        </p:spPr>
        <p:txBody>
          <a:bodyPr vert="horz" lIns="91440" tIns="45720" rIns="91440" bIns="45720" rtlCol="0"/>
          <a:lstStyle>
            <a:lvl1pPr algn="r">
              <a:defRPr sz="1200"/>
            </a:lvl1pPr>
          </a:lstStyle>
          <a:p>
            <a:fld id="{0AD0CDDA-9666-423E-AB7B-97530ADBFB9E}" type="datetimeFigureOut">
              <a:rPr lang="zh-TW" altLang="en-US" smtClean="0"/>
              <a:t>2026/9/11</a:t>
            </a:fld>
            <a:endParaRPr lang="zh-TW" altLang="en-US"/>
          </a:p>
        </p:txBody>
      </p:sp>
      <p:sp>
        <p:nvSpPr>
          <p:cNvPr id="4" name="頁尾版面配置區 3"/>
          <p:cNvSpPr>
            <a:spLocks noGrp="1"/>
          </p:cNvSpPr>
          <p:nvPr>
            <p:ph type="ftr" sz="quarter" idx="2"/>
          </p:nvPr>
        </p:nvSpPr>
        <p:spPr>
          <a:xfrm>
            <a:off x="0" y="9371286"/>
            <a:ext cx="2918831" cy="495028"/>
          </a:xfrm>
          <a:prstGeom prst="rect">
            <a:avLst/>
          </a:prstGeom>
        </p:spPr>
        <p:txBody>
          <a:bodyPr vert="horz" lIns="91440" tIns="45720" rIns="91440" bIns="45720" rtlCol="0" anchor="b"/>
          <a:lstStyle>
            <a:lvl1pPr algn="l">
              <a:defRPr sz="1200"/>
            </a:lvl1pPr>
          </a:lstStyle>
          <a:p>
            <a:endParaRPr lang="zh-TW" altLang="en-US"/>
          </a:p>
        </p:txBody>
      </p:sp>
      <p:sp>
        <p:nvSpPr>
          <p:cNvPr id="5" name="投影片編號版面配置區 4"/>
          <p:cNvSpPr>
            <a:spLocks noGrp="1"/>
          </p:cNvSpPr>
          <p:nvPr>
            <p:ph type="sldNum" sz="quarter" idx="3"/>
          </p:nvPr>
        </p:nvSpPr>
        <p:spPr>
          <a:xfrm>
            <a:off x="3815373" y="9371286"/>
            <a:ext cx="2918831" cy="495028"/>
          </a:xfrm>
          <a:prstGeom prst="rect">
            <a:avLst/>
          </a:prstGeom>
        </p:spPr>
        <p:txBody>
          <a:bodyPr vert="horz" lIns="91440" tIns="45720" rIns="91440" bIns="45720" rtlCol="0" anchor="b"/>
          <a:lstStyle>
            <a:lvl1pPr algn="r">
              <a:defRPr sz="1200"/>
            </a:lvl1pPr>
          </a:lstStyle>
          <a:p>
            <a:fld id="{9CD86452-9537-4DB4-97D8-236FE4A519F7}" type="slidenum">
              <a:rPr lang="zh-TW" altLang="en-US" smtClean="0"/>
              <a:t>‹#›</a:t>
            </a:fld>
            <a:endParaRPr lang="zh-TW" altLang="en-US"/>
          </a:p>
        </p:txBody>
      </p:sp>
    </p:spTree>
    <p:extLst>
      <p:ext uri="{BB962C8B-B14F-4D97-AF65-F5344CB8AC3E}">
        <p14:creationId xmlns:p14="http://schemas.microsoft.com/office/powerpoint/2010/main" val="191377821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頁首版面配置區 1"/>
          <p:cNvSpPr>
            <a:spLocks noGrp="1"/>
          </p:cNvSpPr>
          <p:nvPr>
            <p:ph type="hdr" sz="quarter"/>
          </p:nvPr>
        </p:nvSpPr>
        <p:spPr>
          <a:xfrm>
            <a:off x="0" y="0"/>
            <a:ext cx="2919413" cy="495300"/>
          </a:xfrm>
          <a:prstGeom prst="rect">
            <a:avLst/>
          </a:prstGeom>
        </p:spPr>
        <p:txBody>
          <a:bodyPr vert="horz" lIns="91440" tIns="45720" rIns="91440" bIns="45720" rtlCol="0"/>
          <a:lstStyle>
            <a:lvl1pPr algn="l">
              <a:defRPr sz="1200"/>
            </a:lvl1pPr>
          </a:lstStyle>
          <a:p>
            <a:endParaRPr lang="zh-TW" altLang="en-US"/>
          </a:p>
        </p:txBody>
      </p:sp>
      <p:sp>
        <p:nvSpPr>
          <p:cNvPr id="3" name="日期版面配置區 2"/>
          <p:cNvSpPr>
            <a:spLocks noGrp="1"/>
          </p:cNvSpPr>
          <p:nvPr>
            <p:ph type="dt" idx="1"/>
          </p:nvPr>
        </p:nvSpPr>
        <p:spPr>
          <a:xfrm>
            <a:off x="3814763" y="0"/>
            <a:ext cx="2919412" cy="495300"/>
          </a:xfrm>
          <a:prstGeom prst="rect">
            <a:avLst/>
          </a:prstGeom>
        </p:spPr>
        <p:txBody>
          <a:bodyPr vert="horz" lIns="91440" tIns="45720" rIns="91440" bIns="45720" rtlCol="0"/>
          <a:lstStyle>
            <a:lvl1pPr algn="r">
              <a:defRPr sz="1200"/>
            </a:lvl1pPr>
          </a:lstStyle>
          <a:p>
            <a:fld id="{333ADA2C-F2ED-4629-B665-7DA6B7C5ADA0}" type="datetimeFigureOut">
              <a:rPr lang="zh-TW" altLang="en-US" smtClean="0"/>
              <a:t>2026/9/11</a:t>
            </a:fld>
            <a:endParaRPr lang="zh-TW" altLang="en-US"/>
          </a:p>
        </p:txBody>
      </p:sp>
      <p:sp>
        <p:nvSpPr>
          <p:cNvPr id="4" name="投影片圖像版面配置區 3"/>
          <p:cNvSpPr>
            <a:spLocks noGrp="1" noRot="1" noChangeAspect="1"/>
          </p:cNvSpPr>
          <p:nvPr>
            <p:ph type="sldImg" idx="2"/>
          </p:nvPr>
        </p:nvSpPr>
        <p:spPr>
          <a:xfrm>
            <a:off x="409575" y="1233488"/>
            <a:ext cx="5916613" cy="3328987"/>
          </a:xfrm>
          <a:prstGeom prst="rect">
            <a:avLst/>
          </a:prstGeom>
          <a:noFill/>
          <a:ln w="12700">
            <a:solidFill>
              <a:prstClr val="black"/>
            </a:solidFill>
          </a:ln>
        </p:spPr>
        <p:txBody>
          <a:bodyPr vert="horz" lIns="91440" tIns="45720" rIns="91440" bIns="45720" rtlCol="0" anchor="ctr"/>
          <a:lstStyle/>
          <a:p>
            <a:endParaRPr lang="zh-TW" altLang="en-US"/>
          </a:p>
        </p:txBody>
      </p:sp>
      <p:sp>
        <p:nvSpPr>
          <p:cNvPr id="5" name="備忘稿版面配置區 4"/>
          <p:cNvSpPr>
            <a:spLocks noGrp="1"/>
          </p:cNvSpPr>
          <p:nvPr>
            <p:ph type="body" sz="quarter" idx="3"/>
          </p:nvPr>
        </p:nvSpPr>
        <p:spPr>
          <a:xfrm>
            <a:off x="673100" y="4748213"/>
            <a:ext cx="5389563" cy="3884612"/>
          </a:xfrm>
          <a:prstGeom prst="rect">
            <a:avLst/>
          </a:prstGeom>
        </p:spPr>
        <p:txBody>
          <a:bodyPr vert="horz" lIns="91440" tIns="45720" rIns="91440" bIns="45720" rtlCol="0"/>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6" name="頁尾版面配置區 5"/>
          <p:cNvSpPr>
            <a:spLocks noGrp="1"/>
          </p:cNvSpPr>
          <p:nvPr>
            <p:ph type="ftr" sz="quarter" idx="4"/>
          </p:nvPr>
        </p:nvSpPr>
        <p:spPr>
          <a:xfrm>
            <a:off x="0" y="9371013"/>
            <a:ext cx="2919413" cy="495300"/>
          </a:xfrm>
          <a:prstGeom prst="rect">
            <a:avLst/>
          </a:prstGeom>
        </p:spPr>
        <p:txBody>
          <a:bodyPr vert="horz" lIns="91440" tIns="45720" rIns="91440" bIns="45720" rtlCol="0" anchor="b"/>
          <a:lstStyle>
            <a:lvl1pPr algn="l">
              <a:defRPr sz="1200"/>
            </a:lvl1pPr>
          </a:lstStyle>
          <a:p>
            <a:endParaRPr lang="zh-TW" altLang="en-US"/>
          </a:p>
        </p:txBody>
      </p:sp>
      <p:sp>
        <p:nvSpPr>
          <p:cNvPr id="7" name="投影片編號版面配置區 6"/>
          <p:cNvSpPr>
            <a:spLocks noGrp="1"/>
          </p:cNvSpPr>
          <p:nvPr>
            <p:ph type="sldNum" sz="quarter" idx="5"/>
          </p:nvPr>
        </p:nvSpPr>
        <p:spPr>
          <a:xfrm>
            <a:off x="3814763" y="9371013"/>
            <a:ext cx="2919412" cy="495300"/>
          </a:xfrm>
          <a:prstGeom prst="rect">
            <a:avLst/>
          </a:prstGeom>
        </p:spPr>
        <p:txBody>
          <a:bodyPr vert="horz" lIns="91440" tIns="45720" rIns="91440" bIns="45720" rtlCol="0" anchor="b"/>
          <a:lstStyle>
            <a:lvl1pPr algn="r">
              <a:defRPr sz="1200"/>
            </a:lvl1pPr>
          </a:lstStyle>
          <a:p>
            <a:fld id="{19DCAD29-96BD-46AA-BCC3-22161DF42173}" type="slidenum">
              <a:rPr lang="zh-TW" altLang="en-US" smtClean="0"/>
              <a:t>‹#›</a:t>
            </a:fld>
            <a:endParaRPr lang="zh-TW" altLang="en-US"/>
          </a:p>
        </p:txBody>
      </p:sp>
    </p:spTree>
    <p:extLst>
      <p:ext uri="{BB962C8B-B14F-4D97-AF65-F5344CB8AC3E}">
        <p14:creationId xmlns:p14="http://schemas.microsoft.com/office/powerpoint/2010/main" val="103229308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
        <p:nvSpPr>
          <p:cNvPr id="4" name="投影片編號版面配置區 3"/>
          <p:cNvSpPr>
            <a:spLocks noGrp="1"/>
          </p:cNvSpPr>
          <p:nvPr>
            <p:ph type="sldNum" sz="quarter" idx="10"/>
          </p:nvPr>
        </p:nvSpPr>
        <p:spPr/>
        <p:txBody>
          <a:bodyPr/>
          <a:lstStyle/>
          <a:p>
            <a:fld id="{19DCAD29-96BD-46AA-BCC3-22161DF42173}" type="slidenum">
              <a:rPr lang="zh-TW" altLang="en-US" smtClean="0"/>
              <a:t>1</a:t>
            </a:fld>
            <a:endParaRPr lang="zh-TW" altLang="en-US"/>
          </a:p>
        </p:txBody>
      </p:sp>
    </p:spTree>
    <p:extLst>
      <p:ext uri="{BB962C8B-B14F-4D97-AF65-F5344CB8AC3E}">
        <p14:creationId xmlns:p14="http://schemas.microsoft.com/office/powerpoint/2010/main" val="24312888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10"/>
          </p:nvPr>
        </p:nvSpPr>
        <p:spPr/>
        <p:txBody>
          <a:bodyPr/>
          <a:lstStyle/>
          <a:p>
            <a:fld id="{19DCAD29-96BD-46AA-BCC3-22161DF42173}" type="slidenum">
              <a:rPr lang="zh-TW" altLang="en-US" smtClean="0"/>
              <a:t>2</a:t>
            </a:fld>
            <a:endParaRPr lang="zh-TW" altLang="en-US"/>
          </a:p>
        </p:txBody>
      </p:sp>
    </p:spTree>
    <p:extLst>
      <p:ext uri="{BB962C8B-B14F-4D97-AF65-F5344CB8AC3E}">
        <p14:creationId xmlns:p14="http://schemas.microsoft.com/office/powerpoint/2010/main" val="280033722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10"/>
          </p:nvPr>
        </p:nvSpPr>
        <p:spPr/>
        <p:txBody>
          <a:bodyPr/>
          <a:lstStyle/>
          <a:p>
            <a:fld id="{19DCAD29-96BD-46AA-BCC3-22161DF42173}" type="slidenum">
              <a:rPr lang="zh-TW" altLang="en-US" smtClean="0"/>
              <a:t>3</a:t>
            </a:fld>
            <a:endParaRPr lang="zh-TW" altLang="en-US"/>
          </a:p>
        </p:txBody>
      </p:sp>
    </p:spTree>
    <p:extLst>
      <p:ext uri="{BB962C8B-B14F-4D97-AF65-F5344CB8AC3E}">
        <p14:creationId xmlns:p14="http://schemas.microsoft.com/office/powerpoint/2010/main" val="130150259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10"/>
          </p:nvPr>
        </p:nvSpPr>
        <p:spPr/>
        <p:txBody>
          <a:bodyPr/>
          <a:lstStyle/>
          <a:p>
            <a:fld id="{19DCAD29-96BD-46AA-BCC3-22161DF42173}" type="slidenum">
              <a:rPr lang="zh-TW" altLang="en-US" smtClean="0"/>
              <a:t>4</a:t>
            </a:fld>
            <a:endParaRPr lang="zh-TW" altLang="en-US"/>
          </a:p>
        </p:txBody>
      </p:sp>
    </p:spTree>
    <p:extLst>
      <p:ext uri="{BB962C8B-B14F-4D97-AF65-F5344CB8AC3E}">
        <p14:creationId xmlns:p14="http://schemas.microsoft.com/office/powerpoint/2010/main" val="334322524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10"/>
          </p:nvPr>
        </p:nvSpPr>
        <p:spPr/>
        <p:txBody>
          <a:bodyPr/>
          <a:lstStyle/>
          <a:p>
            <a:fld id="{19DCAD29-96BD-46AA-BCC3-22161DF42173}" type="slidenum">
              <a:rPr lang="zh-TW" altLang="en-US" smtClean="0"/>
              <a:t>5</a:t>
            </a:fld>
            <a:endParaRPr lang="zh-TW" altLang="en-US"/>
          </a:p>
        </p:txBody>
      </p:sp>
    </p:spTree>
    <p:extLst>
      <p:ext uri="{BB962C8B-B14F-4D97-AF65-F5344CB8AC3E}">
        <p14:creationId xmlns:p14="http://schemas.microsoft.com/office/powerpoint/2010/main" val="245587919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10"/>
          </p:nvPr>
        </p:nvSpPr>
        <p:spPr/>
        <p:txBody>
          <a:bodyPr/>
          <a:lstStyle/>
          <a:p>
            <a:fld id="{19DCAD29-96BD-46AA-BCC3-22161DF42173}" type="slidenum">
              <a:rPr lang="zh-TW" altLang="en-US" smtClean="0"/>
              <a:t>6</a:t>
            </a:fld>
            <a:endParaRPr lang="zh-TW" altLang="en-US"/>
          </a:p>
        </p:txBody>
      </p:sp>
    </p:spTree>
    <p:extLst>
      <p:ext uri="{BB962C8B-B14F-4D97-AF65-F5344CB8AC3E}">
        <p14:creationId xmlns:p14="http://schemas.microsoft.com/office/powerpoint/2010/main" val="77272660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10"/>
          </p:nvPr>
        </p:nvSpPr>
        <p:spPr/>
        <p:txBody>
          <a:bodyPr/>
          <a:lstStyle/>
          <a:p>
            <a:fld id="{19DCAD29-96BD-46AA-BCC3-22161DF42173}" type="slidenum">
              <a:rPr lang="zh-TW" altLang="en-US" smtClean="0"/>
              <a:t>7</a:t>
            </a:fld>
            <a:endParaRPr lang="zh-TW" altLang="en-US"/>
          </a:p>
        </p:txBody>
      </p:sp>
    </p:spTree>
    <p:extLst>
      <p:ext uri="{BB962C8B-B14F-4D97-AF65-F5344CB8AC3E}">
        <p14:creationId xmlns:p14="http://schemas.microsoft.com/office/powerpoint/2010/main" val="402210139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10"/>
          </p:nvPr>
        </p:nvSpPr>
        <p:spPr/>
        <p:txBody>
          <a:bodyPr/>
          <a:lstStyle/>
          <a:p>
            <a:fld id="{19DCAD29-96BD-46AA-BCC3-22161DF42173}" type="slidenum">
              <a:rPr lang="zh-TW" altLang="en-US" smtClean="0"/>
              <a:t>8</a:t>
            </a:fld>
            <a:endParaRPr lang="zh-TW" altLang="en-US"/>
          </a:p>
        </p:txBody>
      </p:sp>
    </p:spTree>
    <p:extLst>
      <p:ext uri="{BB962C8B-B14F-4D97-AF65-F5344CB8AC3E}">
        <p14:creationId xmlns:p14="http://schemas.microsoft.com/office/powerpoint/2010/main" val="320392144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10"/>
          </p:nvPr>
        </p:nvSpPr>
        <p:spPr/>
        <p:txBody>
          <a:bodyPr/>
          <a:lstStyle/>
          <a:p>
            <a:fld id="{19DCAD29-96BD-46AA-BCC3-22161DF42173}" type="slidenum">
              <a:rPr lang="zh-TW" altLang="en-US" smtClean="0"/>
              <a:t>9</a:t>
            </a:fld>
            <a:endParaRPr lang="zh-TW" altLang="en-US"/>
          </a:p>
        </p:txBody>
      </p:sp>
    </p:spTree>
    <p:extLst>
      <p:ext uri="{BB962C8B-B14F-4D97-AF65-F5344CB8AC3E}">
        <p14:creationId xmlns:p14="http://schemas.microsoft.com/office/powerpoint/2010/main" val="205393837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10"/>
          </p:nvPr>
        </p:nvSpPr>
        <p:spPr/>
        <p:txBody>
          <a:bodyPr/>
          <a:lstStyle/>
          <a:p>
            <a:fld id="{19DCAD29-96BD-46AA-BCC3-22161DF42173}" type="slidenum">
              <a:rPr lang="zh-TW" altLang="en-US" smtClean="0"/>
              <a:t>10</a:t>
            </a:fld>
            <a:endParaRPr lang="zh-TW" altLang="en-US"/>
          </a:p>
        </p:txBody>
      </p:sp>
    </p:spTree>
    <p:extLst>
      <p:ext uri="{BB962C8B-B14F-4D97-AF65-F5344CB8AC3E}">
        <p14:creationId xmlns:p14="http://schemas.microsoft.com/office/powerpoint/2010/main" val="330403245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10"/>
          </p:nvPr>
        </p:nvSpPr>
        <p:spPr/>
        <p:txBody>
          <a:bodyPr/>
          <a:lstStyle/>
          <a:p>
            <a:fld id="{19DCAD29-96BD-46AA-BCC3-22161DF42173}" type="slidenum">
              <a:rPr lang="zh-TW" altLang="en-US" smtClean="0"/>
              <a:t>11</a:t>
            </a:fld>
            <a:endParaRPr lang="zh-TW" altLang="en-US"/>
          </a:p>
        </p:txBody>
      </p:sp>
    </p:spTree>
    <p:extLst>
      <p:ext uri="{BB962C8B-B14F-4D97-AF65-F5344CB8AC3E}">
        <p14:creationId xmlns:p14="http://schemas.microsoft.com/office/powerpoint/2010/main" val="295322975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9/11/2026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9/11/2026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9/11/2026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9/11/2026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9/11/2026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9/11/2026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9/11/2026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9/11/2026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hyperlink" Target="https://cur.pccu.edu.tw/p/412-1041-84.php?Lang=zh-tw"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hyperlink" Target="https://ap1.pccu.edu.tw/scourse/UserGuide/%E4%BD%BF%E7%94%A8%E6%89%8B%E5%86%8A-%E9%96%8B%E8%AA%B2%E7%B3%BB%E7%B5%B1.doc" TargetMode="External"/><Relationship Id="rId5" Type="http://schemas.openxmlformats.org/officeDocument/2006/relationships/image" Target="../media/image8.png"/><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7.xml"/><Relationship Id="rId5" Type="http://schemas.openxmlformats.org/officeDocument/2006/relationships/image" Target="../media/image2.png"/><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7.xml"/><Relationship Id="rId5" Type="http://schemas.openxmlformats.org/officeDocument/2006/relationships/image" Target="../media/image7.png"/><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11.png"/></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圖片 20"/>
          <p:cNvPicPr>
            <a:picLocks noChangeAspect="1"/>
          </p:cNvPicPr>
          <p:nvPr/>
        </p:nvPicPr>
        <p:blipFill rotWithShape="1">
          <a:blip r:embed="rId3" cstate="print">
            <a:extLst>
              <a:ext uri="{28A0092B-C50C-407E-A947-70E740481C1C}">
                <a14:useLocalDpi xmlns:a14="http://schemas.microsoft.com/office/drawing/2010/main" val="0"/>
              </a:ext>
            </a:extLst>
          </a:blip>
          <a:srcRect t="7382" b="38668"/>
          <a:stretch/>
        </p:blipFill>
        <p:spPr>
          <a:xfrm>
            <a:off x="0" y="0"/>
            <a:ext cx="18288000" cy="5500047"/>
          </a:xfrm>
          <a:prstGeom prst="rect">
            <a:avLst/>
          </a:prstGeom>
        </p:spPr>
      </p:pic>
      <p:grpSp>
        <p:nvGrpSpPr>
          <p:cNvPr id="16" name="群組 15"/>
          <p:cNvGrpSpPr/>
          <p:nvPr/>
        </p:nvGrpSpPr>
        <p:grpSpPr>
          <a:xfrm>
            <a:off x="333731" y="270848"/>
            <a:ext cx="5437055" cy="1096605"/>
            <a:chOff x="12212715" y="340543"/>
            <a:chExt cx="5437055" cy="1096605"/>
          </a:xfrm>
        </p:grpSpPr>
        <p:sp>
          <p:nvSpPr>
            <p:cNvPr id="19" name="Freeform 24"/>
            <p:cNvSpPr/>
            <p:nvPr/>
          </p:nvSpPr>
          <p:spPr>
            <a:xfrm>
              <a:off x="12212715" y="340543"/>
              <a:ext cx="904699" cy="1096605"/>
            </a:xfrm>
            <a:custGeom>
              <a:avLst/>
              <a:gdLst/>
              <a:ahLst/>
              <a:cxnLst/>
              <a:rect l="l" t="t" r="r" b="b"/>
              <a:pathLst>
                <a:path w="1180172" h="1430512">
                  <a:moveTo>
                    <a:pt x="0" y="0"/>
                  </a:moveTo>
                  <a:lnTo>
                    <a:pt x="1180173" y="0"/>
                  </a:lnTo>
                  <a:lnTo>
                    <a:pt x="1180173" y="1430512"/>
                  </a:lnTo>
                  <a:lnTo>
                    <a:pt x="0" y="1430512"/>
                  </a:lnTo>
                  <a:lnTo>
                    <a:pt x="0" y="0"/>
                  </a:lnTo>
                  <a:close/>
                </a:path>
              </a:pathLst>
            </a:custGeom>
            <a:blipFill>
              <a:blip r:embed="rId4"/>
              <a:stretch>
                <a:fillRect/>
              </a:stretch>
            </a:blipFill>
          </p:spPr>
        </p:sp>
        <p:sp>
          <p:nvSpPr>
            <p:cNvPr id="20" name="TextBox 25"/>
            <p:cNvSpPr txBox="1"/>
            <p:nvPr/>
          </p:nvSpPr>
          <p:spPr>
            <a:xfrm>
              <a:off x="13117413" y="773429"/>
              <a:ext cx="4532357" cy="236668"/>
            </a:xfrm>
            <a:prstGeom prst="rect">
              <a:avLst/>
            </a:prstGeom>
          </p:spPr>
          <p:txBody>
            <a:bodyPr wrap="square" lIns="0" tIns="0" rIns="0" bIns="0" rtlCol="0" anchor="t">
              <a:spAutoFit/>
            </a:bodyPr>
            <a:lstStyle/>
            <a:p>
              <a:pPr algn="r">
                <a:lnSpc>
                  <a:spcPts val="1800"/>
                </a:lnSpc>
              </a:pPr>
              <a:r>
                <a:rPr lang="en-US" sz="1800" spc="359" dirty="0">
                  <a:solidFill>
                    <a:schemeClr val="bg1"/>
                  </a:solidFill>
                  <a:latin typeface="Gen Jyuu Gothic Light" panose="020B0103020203020207" pitchFamily="34" charset="-120"/>
                  <a:ea typeface="Gen Jyuu Gothic Light" panose="020B0103020203020207" pitchFamily="34" charset="-120"/>
                  <a:cs typeface="Gen Jyuu Gothic Light" panose="020B0103020203020207" pitchFamily="34" charset="-120"/>
                </a:rPr>
                <a:t>CHINESE CULTURE UNIVERSITY</a:t>
              </a:r>
            </a:p>
          </p:txBody>
        </p:sp>
      </p:grpSp>
      <p:sp>
        <p:nvSpPr>
          <p:cNvPr id="6" name="矩形 5"/>
          <p:cNvSpPr/>
          <p:nvPr/>
        </p:nvSpPr>
        <p:spPr>
          <a:xfrm>
            <a:off x="695325" y="5114324"/>
            <a:ext cx="16797148" cy="4446568"/>
          </a:xfrm>
          <a:prstGeom prst="rect">
            <a:avLst/>
          </a:prstGeom>
          <a:solidFill>
            <a:srgbClr val="FFC000"/>
          </a:solidFill>
          <a:ln>
            <a:noFill/>
          </a:ln>
          <a:effectLst>
            <a:outerShdw blurRad="177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nvGrpSpPr>
          <p:cNvPr id="7" name="群組 6"/>
          <p:cNvGrpSpPr/>
          <p:nvPr/>
        </p:nvGrpSpPr>
        <p:grpSpPr>
          <a:xfrm>
            <a:off x="2725974" y="6207014"/>
            <a:ext cx="9178454" cy="2261188"/>
            <a:chOff x="3486610" y="4857750"/>
            <a:chExt cx="9178454" cy="2261188"/>
          </a:xfrm>
        </p:grpSpPr>
        <p:sp>
          <p:nvSpPr>
            <p:cNvPr id="9" name="TextBox 9"/>
            <p:cNvSpPr txBox="1"/>
            <p:nvPr/>
          </p:nvSpPr>
          <p:spPr>
            <a:xfrm>
              <a:off x="3486610" y="6010942"/>
              <a:ext cx="9178454" cy="1107996"/>
            </a:xfrm>
            <a:prstGeom prst="rect">
              <a:avLst/>
            </a:prstGeom>
          </p:spPr>
          <p:txBody>
            <a:bodyPr wrap="square" lIns="0" tIns="0" rIns="0" bIns="0" rtlCol="0" anchor="t">
              <a:spAutoFit/>
            </a:bodyPr>
            <a:lstStyle/>
            <a:p>
              <a:pPr>
                <a:spcBef>
                  <a:spcPct val="0"/>
                </a:spcBef>
              </a:pPr>
              <a:r>
                <a:rPr lang="zh-TW" altLang="en-US" sz="7200" b="1" dirty="0">
                  <a:latin typeface="微軟正黑體" panose="020B0604030504040204" pitchFamily="34" charset="-120"/>
                  <a:ea typeface="微軟正黑體" panose="020B0604030504040204" pitchFamily="34" charset="-120"/>
                </a:rPr>
                <a:t>就業學程開課流程</a:t>
              </a:r>
            </a:p>
          </p:txBody>
        </p:sp>
        <p:sp>
          <p:nvSpPr>
            <p:cNvPr id="12" name="TextBox 9"/>
            <p:cNvSpPr txBox="1"/>
            <p:nvPr/>
          </p:nvSpPr>
          <p:spPr>
            <a:xfrm>
              <a:off x="3486610" y="4857750"/>
              <a:ext cx="4450512" cy="1107996"/>
            </a:xfrm>
            <a:prstGeom prst="rect">
              <a:avLst/>
            </a:prstGeom>
            <a:solidFill>
              <a:schemeClr val="tx1"/>
            </a:solidFill>
          </p:spPr>
          <p:txBody>
            <a:bodyPr wrap="square" lIns="0" tIns="0" rIns="0" bIns="0" rtlCol="0" anchor="t">
              <a:spAutoFit/>
            </a:bodyPr>
            <a:lstStyle/>
            <a:p>
              <a:pPr>
                <a:spcBef>
                  <a:spcPct val="0"/>
                </a:spcBef>
              </a:pPr>
              <a:r>
                <a:rPr lang="en-US" altLang="zh-TW" sz="7200" b="1" dirty="0">
                  <a:solidFill>
                    <a:schemeClr val="bg1"/>
                  </a:solidFill>
                  <a:latin typeface="微軟正黑體" panose="020B0604030504040204" pitchFamily="34" charset="-120"/>
                  <a:ea typeface="微軟正黑體" panose="020B0604030504040204" pitchFamily="34" charset="-120"/>
                </a:rPr>
                <a:t>115</a:t>
              </a:r>
              <a:r>
                <a:rPr lang="zh-TW" altLang="en-US" sz="7200" b="1" dirty="0">
                  <a:solidFill>
                    <a:schemeClr val="bg1"/>
                  </a:solidFill>
                  <a:latin typeface="微軟正黑體" panose="020B0604030504040204" pitchFamily="34" charset="-120"/>
                  <a:ea typeface="微軟正黑體" panose="020B0604030504040204" pitchFamily="34" charset="-120"/>
                </a:rPr>
                <a:t>學年度</a:t>
              </a:r>
              <a:endParaRPr lang="en-US" altLang="zh-TW" sz="7200" b="1" dirty="0">
                <a:solidFill>
                  <a:schemeClr val="bg1"/>
                </a:solidFill>
                <a:latin typeface="微軟正黑體" panose="020B0604030504040204" pitchFamily="34" charset="-120"/>
                <a:ea typeface="微軟正黑體" panose="020B0604030504040204" pitchFamily="34" charset="-120"/>
              </a:endParaRPr>
            </a:p>
          </p:txBody>
        </p:sp>
      </p:grpSp>
      <p:grpSp>
        <p:nvGrpSpPr>
          <p:cNvPr id="23" name="群組 22"/>
          <p:cNvGrpSpPr/>
          <p:nvPr/>
        </p:nvGrpSpPr>
        <p:grpSpPr>
          <a:xfrm>
            <a:off x="12344104" y="9083483"/>
            <a:ext cx="5943896" cy="954818"/>
            <a:chOff x="12344104" y="9332182"/>
            <a:chExt cx="5943896" cy="954818"/>
          </a:xfrm>
        </p:grpSpPr>
        <p:sp>
          <p:nvSpPr>
            <p:cNvPr id="14" name="矩形 13"/>
            <p:cNvSpPr/>
            <p:nvPr/>
          </p:nvSpPr>
          <p:spPr>
            <a:xfrm>
              <a:off x="12344104" y="9332182"/>
              <a:ext cx="5943896" cy="954818"/>
            </a:xfrm>
            <a:prstGeom prst="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pic>
          <p:nvPicPr>
            <p:cNvPr id="22" name="圖片 2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3139632" y="9414813"/>
              <a:ext cx="4352841" cy="789556"/>
            </a:xfrm>
            <a:prstGeom prst="rect">
              <a:avLst/>
            </a:prstGeom>
          </p:spPr>
        </p:pic>
      </p:gr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 name="圖片 5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85" y="0"/>
            <a:ext cx="18285630" cy="10287000"/>
          </a:xfrm>
          <a:prstGeom prst="rect">
            <a:avLst/>
          </a:prstGeom>
        </p:spPr>
      </p:pic>
      <p:sp>
        <p:nvSpPr>
          <p:cNvPr id="10" name="矩形 9"/>
          <p:cNvSpPr/>
          <p:nvPr/>
        </p:nvSpPr>
        <p:spPr>
          <a:xfrm>
            <a:off x="-1" y="170552"/>
            <a:ext cx="4572001" cy="1025922"/>
          </a:xfrm>
          <a:prstGeom prst="rect">
            <a:avLst/>
          </a:prstGeom>
          <a:solidFill>
            <a:srgbClr val="FFC8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6" name="TextBox 2"/>
          <p:cNvSpPr txBox="1"/>
          <p:nvPr/>
        </p:nvSpPr>
        <p:spPr>
          <a:xfrm>
            <a:off x="589767" y="378901"/>
            <a:ext cx="3228689" cy="615553"/>
          </a:xfrm>
          <a:prstGeom prst="rect">
            <a:avLst/>
          </a:prstGeom>
        </p:spPr>
        <p:txBody>
          <a:bodyPr wrap="square" lIns="0" tIns="0" rIns="0" bIns="0" rtlCol="0" anchor="t">
            <a:spAutoFit/>
          </a:bodyPr>
          <a:lstStyle/>
          <a:p>
            <a:pPr algn="ctr"/>
            <a:r>
              <a:rPr lang="zh-TW" altLang="en-US" sz="4000" b="1" dirty="0">
                <a:solidFill>
                  <a:srgbClr val="000000"/>
                </a:solidFill>
                <a:latin typeface="微軟正黑體" panose="020B0604030504040204" pitchFamily="34" charset="-120"/>
                <a:ea typeface="微軟正黑體" panose="020B0604030504040204" pitchFamily="34" charset="-120"/>
              </a:rPr>
              <a:t>時間流程表</a:t>
            </a:r>
            <a:endParaRPr lang="en-US" altLang="zh-TW" sz="4000" b="1" dirty="0">
              <a:solidFill>
                <a:srgbClr val="000000"/>
              </a:solidFill>
              <a:latin typeface="微軟正黑體" panose="020B0604030504040204" pitchFamily="34" charset="-120"/>
              <a:ea typeface="微軟正黑體" panose="020B0604030504040204" pitchFamily="34" charset="-120"/>
            </a:endParaRPr>
          </a:p>
        </p:txBody>
      </p:sp>
      <p:sp>
        <p:nvSpPr>
          <p:cNvPr id="11" name="矩形 10"/>
          <p:cNvSpPr/>
          <p:nvPr/>
        </p:nvSpPr>
        <p:spPr>
          <a:xfrm>
            <a:off x="0" y="1196474"/>
            <a:ext cx="4167051" cy="248699"/>
          </a:xfrm>
          <a:prstGeom prst="rect">
            <a:avLst/>
          </a:prstGeom>
          <a:solidFill>
            <a:srgbClr val="1737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nvGrpSpPr>
          <p:cNvPr id="22" name="群組 21"/>
          <p:cNvGrpSpPr/>
          <p:nvPr/>
        </p:nvGrpSpPr>
        <p:grpSpPr>
          <a:xfrm>
            <a:off x="12344104" y="270848"/>
            <a:ext cx="5437055" cy="1096605"/>
            <a:chOff x="12212715" y="340543"/>
            <a:chExt cx="5437055" cy="1096605"/>
          </a:xfrm>
        </p:grpSpPr>
        <p:sp>
          <p:nvSpPr>
            <p:cNvPr id="23" name="Freeform 24"/>
            <p:cNvSpPr/>
            <p:nvPr/>
          </p:nvSpPr>
          <p:spPr>
            <a:xfrm>
              <a:off x="12212715" y="340543"/>
              <a:ext cx="904699" cy="1096605"/>
            </a:xfrm>
            <a:custGeom>
              <a:avLst/>
              <a:gdLst/>
              <a:ahLst/>
              <a:cxnLst/>
              <a:rect l="l" t="t" r="r" b="b"/>
              <a:pathLst>
                <a:path w="1180172" h="1430512">
                  <a:moveTo>
                    <a:pt x="0" y="0"/>
                  </a:moveTo>
                  <a:lnTo>
                    <a:pt x="1180173" y="0"/>
                  </a:lnTo>
                  <a:lnTo>
                    <a:pt x="1180173" y="1430512"/>
                  </a:lnTo>
                  <a:lnTo>
                    <a:pt x="0" y="1430512"/>
                  </a:lnTo>
                  <a:lnTo>
                    <a:pt x="0" y="0"/>
                  </a:lnTo>
                  <a:close/>
                </a:path>
              </a:pathLst>
            </a:custGeom>
            <a:blipFill>
              <a:blip r:embed="rId4"/>
              <a:stretch>
                <a:fillRect/>
              </a:stretch>
            </a:blipFill>
          </p:spPr>
        </p:sp>
        <p:sp>
          <p:nvSpPr>
            <p:cNvPr id="24" name="TextBox 25"/>
            <p:cNvSpPr txBox="1"/>
            <p:nvPr/>
          </p:nvSpPr>
          <p:spPr>
            <a:xfrm>
              <a:off x="13117413" y="773429"/>
              <a:ext cx="4532357" cy="236668"/>
            </a:xfrm>
            <a:prstGeom prst="rect">
              <a:avLst/>
            </a:prstGeom>
          </p:spPr>
          <p:txBody>
            <a:bodyPr wrap="square" lIns="0" tIns="0" rIns="0" bIns="0" rtlCol="0" anchor="t">
              <a:spAutoFit/>
            </a:bodyPr>
            <a:lstStyle/>
            <a:p>
              <a:pPr algn="r">
                <a:lnSpc>
                  <a:spcPts val="1800"/>
                </a:lnSpc>
              </a:pPr>
              <a:r>
                <a:rPr lang="en-US" sz="1800" spc="359" dirty="0">
                  <a:solidFill>
                    <a:schemeClr val="bg1">
                      <a:lumMod val="50000"/>
                    </a:schemeClr>
                  </a:solidFill>
                  <a:latin typeface="Gen Jyuu Gothic Light" panose="020B0103020203020207" pitchFamily="34" charset="-120"/>
                  <a:ea typeface="Gen Jyuu Gothic Light" panose="020B0103020203020207" pitchFamily="34" charset="-120"/>
                  <a:cs typeface="Gen Jyuu Gothic Light" panose="020B0103020203020207" pitchFamily="34" charset="-120"/>
                </a:rPr>
                <a:t>CHINESE CULTURE UNIVERSITY</a:t>
              </a:r>
            </a:p>
          </p:txBody>
        </p:sp>
      </p:grpSp>
      <p:sp>
        <p:nvSpPr>
          <p:cNvPr id="26" name="文字方塊 25"/>
          <p:cNvSpPr txBox="1"/>
          <p:nvPr/>
        </p:nvSpPr>
        <p:spPr>
          <a:xfrm>
            <a:off x="160812" y="2253233"/>
            <a:ext cx="3577284" cy="523220"/>
          </a:xfrm>
          <a:prstGeom prst="rect">
            <a:avLst/>
          </a:prstGeom>
          <a:solidFill>
            <a:schemeClr val="bg1"/>
          </a:solidFill>
          <a:ln w="19050">
            <a:solidFill>
              <a:schemeClr val="tx1"/>
            </a:solidFill>
          </a:ln>
        </p:spPr>
        <p:txBody>
          <a:bodyPr wrap="square" rtlCol="0">
            <a:spAutoFit/>
          </a:bodyPr>
          <a:lstStyle/>
          <a:p>
            <a:pPr algn="ctr"/>
            <a:r>
              <a:rPr lang="zh-TW" altLang="zh-TW" sz="2800" dirty="0">
                <a:latin typeface="微軟正黑體" panose="020B0604030504040204" pitchFamily="34" charset="-120"/>
                <a:ea typeface="微軟正黑體" panose="020B0604030504040204" pitchFamily="34" charset="-120"/>
              </a:rPr>
              <a:t>勞動部審</a:t>
            </a:r>
            <a:r>
              <a:rPr lang="zh-TW" altLang="en-US" sz="2800" dirty="0">
                <a:latin typeface="微軟正黑體" panose="020B0604030504040204" pitchFamily="34" charset="-120"/>
                <a:ea typeface="微軟正黑體" panose="020B0604030504040204" pitchFamily="34" charset="-120"/>
              </a:rPr>
              <a:t>核結果出爐</a:t>
            </a:r>
            <a:endParaRPr lang="zh-TW" altLang="zh-TW" sz="2800" dirty="0">
              <a:latin typeface="微軟正黑體" panose="020B0604030504040204" pitchFamily="34" charset="-120"/>
              <a:ea typeface="微軟正黑體" panose="020B0604030504040204" pitchFamily="34" charset="-120"/>
            </a:endParaRPr>
          </a:p>
        </p:txBody>
      </p:sp>
      <p:sp>
        <p:nvSpPr>
          <p:cNvPr id="27" name="TextBox 9"/>
          <p:cNvSpPr txBox="1"/>
          <p:nvPr/>
        </p:nvSpPr>
        <p:spPr>
          <a:xfrm>
            <a:off x="589767" y="2908011"/>
            <a:ext cx="1174369" cy="1107996"/>
          </a:xfrm>
          <a:prstGeom prst="rect">
            <a:avLst/>
          </a:prstGeom>
        </p:spPr>
        <p:txBody>
          <a:bodyPr wrap="square" lIns="0" tIns="0" rIns="0" bIns="0" rtlCol="0" anchor="t">
            <a:spAutoFit/>
          </a:bodyPr>
          <a:lstStyle/>
          <a:p>
            <a:pPr>
              <a:spcBef>
                <a:spcPct val="0"/>
              </a:spcBef>
            </a:pPr>
            <a:r>
              <a:rPr lang="en-US" altLang="zh-TW" sz="7200" b="1" dirty="0">
                <a:latin typeface="微軟正黑體" panose="020B0604030504040204" pitchFamily="34" charset="-120"/>
                <a:ea typeface="微軟正黑體" panose="020B0604030504040204" pitchFamily="34" charset="-120"/>
              </a:rPr>
              <a:t>01</a:t>
            </a:r>
          </a:p>
        </p:txBody>
      </p:sp>
      <p:grpSp>
        <p:nvGrpSpPr>
          <p:cNvPr id="30" name="群組 29"/>
          <p:cNvGrpSpPr/>
          <p:nvPr/>
        </p:nvGrpSpPr>
        <p:grpSpPr>
          <a:xfrm>
            <a:off x="1843904" y="2969252"/>
            <a:ext cx="204716" cy="2825522"/>
            <a:chOff x="2007225" y="2401570"/>
            <a:chExt cx="204716" cy="2825522"/>
          </a:xfrm>
        </p:grpSpPr>
        <p:cxnSp>
          <p:nvCxnSpPr>
            <p:cNvPr id="25" name="直線接點 24"/>
            <p:cNvCxnSpPr/>
            <p:nvPr/>
          </p:nvCxnSpPr>
          <p:spPr>
            <a:xfrm>
              <a:off x="2109583" y="2483893"/>
              <a:ext cx="0" cy="2743199"/>
            </a:xfrm>
            <a:prstGeom prst="line">
              <a:avLst/>
            </a:prstGeom>
            <a:ln w="381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9" name="橢圓 28"/>
            <p:cNvSpPr/>
            <p:nvPr/>
          </p:nvSpPr>
          <p:spPr>
            <a:xfrm>
              <a:off x="2007225" y="2401570"/>
              <a:ext cx="204716" cy="204716"/>
            </a:xfrm>
            <a:prstGeom prst="ellipse">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grpSp>
        <p:nvGrpSpPr>
          <p:cNvPr id="31" name="群組 30"/>
          <p:cNvGrpSpPr/>
          <p:nvPr/>
        </p:nvGrpSpPr>
        <p:grpSpPr>
          <a:xfrm flipV="1">
            <a:off x="4177451" y="5813946"/>
            <a:ext cx="204716" cy="2825522"/>
            <a:chOff x="2007225" y="2401570"/>
            <a:chExt cx="204716" cy="2825522"/>
          </a:xfrm>
        </p:grpSpPr>
        <p:cxnSp>
          <p:nvCxnSpPr>
            <p:cNvPr id="32" name="直線接點 31"/>
            <p:cNvCxnSpPr/>
            <p:nvPr/>
          </p:nvCxnSpPr>
          <p:spPr>
            <a:xfrm>
              <a:off x="2109583" y="2483893"/>
              <a:ext cx="0" cy="2743199"/>
            </a:xfrm>
            <a:prstGeom prst="line">
              <a:avLst/>
            </a:prstGeom>
            <a:ln w="381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33" name="橢圓 32"/>
            <p:cNvSpPr/>
            <p:nvPr/>
          </p:nvSpPr>
          <p:spPr>
            <a:xfrm>
              <a:off x="2007225" y="2401570"/>
              <a:ext cx="204716" cy="204716"/>
            </a:xfrm>
            <a:prstGeom prst="ellipse">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sp>
        <p:nvSpPr>
          <p:cNvPr id="34" name="TextBox 9"/>
          <p:cNvSpPr txBox="1"/>
          <p:nvPr/>
        </p:nvSpPr>
        <p:spPr>
          <a:xfrm>
            <a:off x="2900725" y="7449840"/>
            <a:ext cx="1174369" cy="1107996"/>
          </a:xfrm>
          <a:prstGeom prst="rect">
            <a:avLst/>
          </a:prstGeom>
        </p:spPr>
        <p:txBody>
          <a:bodyPr wrap="square" lIns="0" tIns="0" rIns="0" bIns="0" rtlCol="0" anchor="t">
            <a:spAutoFit/>
          </a:bodyPr>
          <a:lstStyle/>
          <a:p>
            <a:pPr>
              <a:spcBef>
                <a:spcPct val="0"/>
              </a:spcBef>
            </a:pPr>
            <a:r>
              <a:rPr lang="en-US" altLang="zh-TW" sz="7200" b="1" dirty="0">
                <a:latin typeface="微軟正黑體" panose="020B0604030504040204" pitchFamily="34" charset="-120"/>
                <a:ea typeface="微軟正黑體" panose="020B0604030504040204" pitchFamily="34" charset="-120"/>
              </a:rPr>
              <a:t>02</a:t>
            </a:r>
          </a:p>
        </p:txBody>
      </p:sp>
      <p:sp>
        <p:nvSpPr>
          <p:cNvPr id="35" name="文字方塊 34"/>
          <p:cNvSpPr txBox="1"/>
          <p:nvPr/>
        </p:nvSpPr>
        <p:spPr>
          <a:xfrm>
            <a:off x="2465385" y="8769349"/>
            <a:ext cx="3628848" cy="954107"/>
          </a:xfrm>
          <a:prstGeom prst="rect">
            <a:avLst/>
          </a:prstGeom>
          <a:noFill/>
          <a:ln w="19050">
            <a:solidFill>
              <a:schemeClr val="tx1"/>
            </a:solidFill>
          </a:ln>
        </p:spPr>
        <p:txBody>
          <a:bodyPr wrap="square" rtlCol="0">
            <a:spAutoFit/>
          </a:bodyPr>
          <a:lstStyle/>
          <a:p>
            <a:pPr algn="ctr"/>
            <a:r>
              <a:rPr lang="zh-TW" altLang="en-US" sz="2800" dirty="0">
                <a:latin typeface="微軟正黑體" panose="020B0604030504040204" pitchFamily="34" charset="-120"/>
                <a:ea typeface="微軟正黑體" panose="020B0604030504040204" pitchFamily="34" charset="-120"/>
              </a:rPr>
              <a:t>開系課程會議和申請就業學程科目代號</a:t>
            </a:r>
            <a:endParaRPr lang="zh-TW" altLang="zh-TW" sz="2800" dirty="0">
              <a:latin typeface="微軟正黑體" panose="020B0604030504040204" pitchFamily="34" charset="-120"/>
              <a:ea typeface="微軟正黑體" panose="020B0604030504040204" pitchFamily="34" charset="-120"/>
            </a:endParaRPr>
          </a:p>
        </p:txBody>
      </p:sp>
      <p:cxnSp>
        <p:nvCxnSpPr>
          <p:cNvPr id="6" name="直線接點 5"/>
          <p:cNvCxnSpPr/>
          <p:nvPr/>
        </p:nvCxnSpPr>
        <p:spPr>
          <a:xfrm>
            <a:off x="736979" y="5813946"/>
            <a:ext cx="16814042"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37" name="文字方塊 36"/>
          <p:cNvSpPr txBox="1"/>
          <p:nvPr/>
        </p:nvSpPr>
        <p:spPr>
          <a:xfrm>
            <a:off x="6330654" y="2253233"/>
            <a:ext cx="4126717" cy="523220"/>
          </a:xfrm>
          <a:prstGeom prst="rect">
            <a:avLst/>
          </a:prstGeom>
          <a:solidFill>
            <a:schemeClr val="bg1"/>
          </a:solidFill>
          <a:ln w="19050">
            <a:solidFill>
              <a:schemeClr val="tx1"/>
            </a:solidFill>
          </a:ln>
        </p:spPr>
        <p:txBody>
          <a:bodyPr wrap="square" rtlCol="0">
            <a:spAutoFit/>
          </a:bodyPr>
          <a:lstStyle/>
          <a:p>
            <a:pPr algn="ctr"/>
            <a:r>
              <a:rPr lang="zh-TW" altLang="en-US" sz="2800" dirty="0">
                <a:latin typeface="微軟正黑體" panose="020B0604030504040204" pitchFamily="34" charset="-120"/>
                <a:ea typeface="微軟正黑體" panose="020B0604030504040204" pitchFamily="34" charset="-120"/>
              </a:rPr>
              <a:t>課程地圖資料建檔</a:t>
            </a:r>
            <a:endParaRPr lang="zh-TW" altLang="zh-TW" sz="2800" dirty="0">
              <a:latin typeface="微軟正黑體" panose="020B0604030504040204" pitchFamily="34" charset="-120"/>
              <a:ea typeface="微軟正黑體" panose="020B0604030504040204" pitchFamily="34" charset="-120"/>
            </a:endParaRPr>
          </a:p>
        </p:txBody>
      </p:sp>
      <p:sp>
        <p:nvSpPr>
          <p:cNvPr id="38" name="TextBox 9"/>
          <p:cNvSpPr txBox="1"/>
          <p:nvPr/>
        </p:nvSpPr>
        <p:spPr>
          <a:xfrm>
            <a:off x="7037518" y="2908011"/>
            <a:ext cx="1174369" cy="1107996"/>
          </a:xfrm>
          <a:prstGeom prst="rect">
            <a:avLst/>
          </a:prstGeom>
        </p:spPr>
        <p:txBody>
          <a:bodyPr wrap="square" lIns="0" tIns="0" rIns="0" bIns="0" rtlCol="0" anchor="t">
            <a:spAutoFit/>
          </a:bodyPr>
          <a:lstStyle/>
          <a:p>
            <a:pPr>
              <a:spcBef>
                <a:spcPct val="0"/>
              </a:spcBef>
            </a:pPr>
            <a:r>
              <a:rPr lang="en-US" altLang="zh-TW" sz="7200" b="1" dirty="0">
                <a:latin typeface="微軟正黑體" panose="020B0604030504040204" pitchFamily="34" charset="-120"/>
                <a:ea typeface="微軟正黑體" panose="020B0604030504040204" pitchFamily="34" charset="-120"/>
              </a:rPr>
              <a:t>03</a:t>
            </a:r>
          </a:p>
        </p:txBody>
      </p:sp>
      <p:grpSp>
        <p:nvGrpSpPr>
          <p:cNvPr id="39" name="群組 38"/>
          <p:cNvGrpSpPr/>
          <p:nvPr/>
        </p:nvGrpSpPr>
        <p:grpSpPr>
          <a:xfrm>
            <a:off x="8394012" y="2956964"/>
            <a:ext cx="204716" cy="2825522"/>
            <a:chOff x="2007225" y="2401570"/>
            <a:chExt cx="204716" cy="2825522"/>
          </a:xfrm>
        </p:grpSpPr>
        <p:cxnSp>
          <p:nvCxnSpPr>
            <p:cNvPr id="40" name="直線接點 39"/>
            <p:cNvCxnSpPr/>
            <p:nvPr/>
          </p:nvCxnSpPr>
          <p:spPr>
            <a:xfrm>
              <a:off x="2109583" y="2483893"/>
              <a:ext cx="0" cy="2743199"/>
            </a:xfrm>
            <a:prstGeom prst="line">
              <a:avLst/>
            </a:prstGeom>
            <a:ln w="381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41" name="橢圓 40"/>
            <p:cNvSpPr/>
            <p:nvPr/>
          </p:nvSpPr>
          <p:spPr>
            <a:xfrm>
              <a:off x="2007225" y="2401570"/>
              <a:ext cx="204716" cy="204716"/>
            </a:xfrm>
            <a:prstGeom prst="ellipse">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sp>
        <p:nvSpPr>
          <p:cNvPr id="42" name="TextBox 9"/>
          <p:cNvSpPr txBox="1"/>
          <p:nvPr/>
        </p:nvSpPr>
        <p:spPr>
          <a:xfrm>
            <a:off x="7768676" y="5506169"/>
            <a:ext cx="1455385" cy="615553"/>
          </a:xfrm>
          <a:prstGeom prst="rect">
            <a:avLst/>
          </a:prstGeom>
          <a:solidFill>
            <a:srgbClr val="FFC000"/>
          </a:solidFill>
        </p:spPr>
        <p:txBody>
          <a:bodyPr wrap="square" lIns="0" tIns="0" rIns="0" bIns="0" rtlCol="0" anchor="t">
            <a:spAutoFit/>
          </a:bodyPr>
          <a:lstStyle/>
          <a:p>
            <a:pPr algn="ctr">
              <a:spcBef>
                <a:spcPct val="0"/>
              </a:spcBef>
            </a:pPr>
            <a:r>
              <a:rPr lang="en-US" altLang="zh-TW" sz="4000" b="1" dirty="0">
                <a:latin typeface="微軟正黑體" panose="020B0604030504040204" pitchFamily="34" charset="-120"/>
                <a:ea typeface="微軟正黑體" panose="020B0604030504040204" pitchFamily="34" charset="-120"/>
              </a:rPr>
              <a:t>4-5</a:t>
            </a:r>
            <a:r>
              <a:rPr lang="zh-TW" altLang="en-US" sz="4000" b="1" dirty="0">
                <a:latin typeface="微軟正黑體" panose="020B0604030504040204" pitchFamily="34" charset="-120"/>
                <a:ea typeface="微軟正黑體" panose="020B0604030504040204" pitchFamily="34" charset="-120"/>
              </a:rPr>
              <a:t>月</a:t>
            </a:r>
            <a:endParaRPr lang="en-US" altLang="zh-TW" sz="4000" b="1" dirty="0">
              <a:latin typeface="微軟正黑體" panose="020B0604030504040204" pitchFamily="34" charset="-120"/>
              <a:ea typeface="微軟正黑體" panose="020B0604030504040204" pitchFamily="34" charset="-120"/>
            </a:endParaRPr>
          </a:p>
        </p:txBody>
      </p:sp>
      <p:sp>
        <p:nvSpPr>
          <p:cNvPr id="28" name="TextBox 9"/>
          <p:cNvSpPr txBox="1"/>
          <p:nvPr/>
        </p:nvSpPr>
        <p:spPr>
          <a:xfrm>
            <a:off x="1218569" y="5506169"/>
            <a:ext cx="1455385" cy="615553"/>
          </a:xfrm>
          <a:prstGeom prst="rect">
            <a:avLst/>
          </a:prstGeom>
          <a:solidFill>
            <a:srgbClr val="FFC000"/>
          </a:solidFill>
        </p:spPr>
        <p:txBody>
          <a:bodyPr wrap="square" lIns="0" tIns="0" rIns="0" bIns="0" rtlCol="0" anchor="t">
            <a:spAutoFit/>
          </a:bodyPr>
          <a:lstStyle/>
          <a:p>
            <a:pPr algn="ctr">
              <a:spcBef>
                <a:spcPct val="0"/>
              </a:spcBef>
            </a:pPr>
            <a:r>
              <a:rPr lang="en-US" altLang="zh-TW" sz="4000" b="1" dirty="0">
                <a:latin typeface="微軟正黑體" panose="020B0604030504040204" pitchFamily="34" charset="-120"/>
                <a:ea typeface="微軟正黑體" panose="020B0604030504040204" pitchFamily="34" charset="-120"/>
              </a:rPr>
              <a:t>3-4</a:t>
            </a:r>
            <a:r>
              <a:rPr lang="zh-TW" altLang="en-US" sz="4000" b="1" dirty="0">
                <a:latin typeface="微軟正黑體" panose="020B0604030504040204" pitchFamily="34" charset="-120"/>
                <a:ea typeface="微軟正黑體" panose="020B0604030504040204" pitchFamily="34" charset="-120"/>
              </a:rPr>
              <a:t>月</a:t>
            </a:r>
            <a:endParaRPr lang="en-US" altLang="zh-TW" sz="4000" b="1" dirty="0">
              <a:latin typeface="微軟正黑體" panose="020B0604030504040204" pitchFamily="34" charset="-120"/>
              <a:ea typeface="微軟正黑體" panose="020B0604030504040204" pitchFamily="34" charset="-120"/>
            </a:endParaRPr>
          </a:p>
        </p:txBody>
      </p:sp>
      <p:sp>
        <p:nvSpPr>
          <p:cNvPr id="36" name="TextBox 9"/>
          <p:cNvSpPr txBox="1"/>
          <p:nvPr/>
        </p:nvSpPr>
        <p:spPr>
          <a:xfrm>
            <a:off x="3552116" y="5506169"/>
            <a:ext cx="1455385" cy="615553"/>
          </a:xfrm>
          <a:prstGeom prst="rect">
            <a:avLst/>
          </a:prstGeom>
          <a:solidFill>
            <a:srgbClr val="FFC000"/>
          </a:solidFill>
        </p:spPr>
        <p:txBody>
          <a:bodyPr wrap="square" lIns="0" tIns="0" rIns="0" bIns="0" rtlCol="0" anchor="t">
            <a:spAutoFit/>
          </a:bodyPr>
          <a:lstStyle/>
          <a:p>
            <a:pPr algn="ctr">
              <a:spcBef>
                <a:spcPct val="0"/>
              </a:spcBef>
            </a:pPr>
            <a:r>
              <a:rPr lang="en-US" altLang="zh-TW" sz="4000" b="1" dirty="0">
                <a:latin typeface="微軟正黑體" panose="020B0604030504040204" pitchFamily="34" charset="-120"/>
                <a:ea typeface="微軟正黑體" panose="020B0604030504040204" pitchFamily="34" charset="-120"/>
              </a:rPr>
              <a:t>4-5</a:t>
            </a:r>
            <a:r>
              <a:rPr lang="zh-TW" altLang="en-US" sz="4000" b="1" dirty="0">
                <a:latin typeface="微軟正黑體" panose="020B0604030504040204" pitchFamily="34" charset="-120"/>
                <a:ea typeface="微軟正黑體" panose="020B0604030504040204" pitchFamily="34" charset="-120"/>
              </a:rPr>
              <a:t>月</a:t>
            </a:r>
            <a:endParaRPr lang="en-US" altLang="zh-TW" sz="4000" b="1" dirty="0">
              <a:latin typeface="微軟正黑體" panose="020B0604030504040204" pitchFamily="34" charset="-120"/>
              <a:ea typeface="微軟正黑體" panose="020B0604030504040204" pitchFamily="34" charset="-120"/>
            </a:endParaRPr>
          </a:p>
        </p:txBody>
      </p:sp>
      <p:sp>
        <p:nvSpPr>
          <p:cNvPr id="43" name="文字方塊 42"/>
          <p:cNvSpPr txBox="1"/>
          <p:nvPr/>
        </p:nvSpPr>
        <p:spPr>
          <a:xfrm>
            <a:off x="4619032" y="6386710"/>
            <a:ext cx="2278158" cy="1015663"/>
          </a:xfrm>
          <a:prstGeom prst="rect">
            <a:avLst/>
          </a:prstGeom>
          <a:solidFill>
            <a:srgbClr val="FFC000"/>
          </a:solidFill>
          <a:ln w="19050">
            <a:solidFill>
              <a:schemeClr val="tx1"/>
            </a:solidFill>
          </a:ln>
        </p:spPr>
        <p:txBody>
          <a:bodyPr wrap="square" rtlCol="0">
            <a:spAutoFit/>
          </a:bodyPr>
          <a:lstStyle/>
          <a:p>
            <a:r>
              <a:rPr lang="zh-TW" altLang="en-US" sz="2000" b="1" dirty="0">
                <a:latin typeface="微軟正黑體"/>
                <a:ea typeface="微軟正黑體"/>
              </a:rPr>
              <a:t>配合系上作業時間</a:t>
            </a:r>
            <a:r>
              <a:rPr lang="zh-TW" altLang="en-US" sz="2000" dirty="0">
                <a:latin typeface="微軟正黑體" panose="020B0604030504040204" pitchFamily="34" charset="-120"/>
                <a:ea typeface="微軟正黑體" panose="020B0604030504040204" pitchFamily="34" charset="-120"/>
              </a:rPr>
              <a:t>，</a:t>
            </a:r>
            <a:r>
              <a:rPr lang="zh-TW" altLang="en-US" sz="2000" b="1" dirty="0">
                <a:latin typeface="微軟正黑體" panose="020B0604030504040204" pitchFamily="34" charset="-120"/>
                <a:ea typeface="微軟正黑體" panose="020B0604030504040204" pitchFamily="34" charset="-120"/>
              </a:rPr>
              <a:t>將就業學程課程送系課程會議審查。</a:t>
            </a:r>
            <a:endParaRPr lang="zh-TW" altLang="en-US" sz="2000" b="1" dirty="0">
              <a:latin typeface="微軟正黑體"/>
              <a:ea typeface="微軟正黑體"/>
            </a:endParaRPr>
          </a:p>
        </p:txBody>
      </p:sp>
      <p:grpSp>
        <p:nvGrpSpPr>
          <p:cNvPr id="44" name="群組 43"/>
          <p:cNvGrpSpPr/>
          <p:nvPr/>
        </p:nvGrpSpPr>
        <p:grpSpPr>
          <a:xfrm flipV="1">
            <a:off x="11250536" y="5813946"/>
            <a:ext cx="204716" cy="2825522"/>
            <a:chOff x="2007225" y="2401570"/>
            <a:chExt cx="204716" cy="2825522"/>
          </a:xfrm>
        </p:grpSpPr>
        <p:cxnSp>
          <p:nvCxnSpPr>
            <p:cNvPr id="45" name="直線接點 44"/>
            <p:cNvCxnSpPr/>
            <p:nvPr/>
          </p:nvCxnSpPr>
          <p:spPr>
            <a:xfrm>
              <a:off x="2109583" y="2483893"/>
              <a:ext cx="0" cy="2743199"/>
            </a:xfrm>
            <a:prstGeom prst="line">
              <a:avLst/>
            </a:prstGeom>
            <a:ln w="381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46" name="橢圓 45"/>
            <p:cNvSpPr/>
            <p:nvPr/>
          </p:nvSpPr>
          <p:spPr>
            <a:xfrm>
              <a:off x="2007225" y="2401570"/>
              <a:ext cx="204716" cy="204716"/>
            </a:xfrm>
            <a:prstGeom prst="ellipse">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sp>
        <p:nvSpPr>
          <p:cNvPr id="47" name="TextBox 9"/>
          <p:cNvSpPr txBox="1"/>
          <p:nvPr/>
        </p:nvSpPr>
        <p:spPr>
          <a:xfrm>
            <a:off x="9973810" y="7449840"/>
            <a:ext cx="1174369" cy="1107996"/>
          </a:xfrm>
          <a:prstGeom prst="rect">
            <a:avLst/>
          </a:prstGeom>
        </p:spPr>
        <p:txBody>
          <a:bodyPr wrap="square" lIns="0" tIns="0" rIns="0" bIns="0" rtlCol="0" anchor="t">
            <a:spAutoFit/>
          </a:bodyPr>
          <a:lstStyle/>
          <a:p>
            <a:pPr>
              <a:spcBef>
                <a:spcPct val="0"/>
              </a:spcBef>
            </a:pPr>
            <a:r>
              <a:rPr lang="en-US" altLang="zh-TW" sz="7200" b="1" dirty="0">
                <a:latin typeface="微軟正黑體" panose="020B0604030504040204" pitchFamily="34" charset="-120"/>
                <a:ea typeface="微軟正黑體" panose="020B0604030504040204" pitchFamily="34" charset="-120"/>
              </a:rPr>
              <a:t>04</a:t>
            </a:r>
          </a:p>
        </p:txBody>
      </p:sp>
      <p:sp>
        <p:nvSpPr>
          <p:cNvPr id="48" name="文字方塊 47"/>
          <p:cNvSpPr txBox="1"/>
          <p:nvPr/>
        </p:nvSpPr>
        <p:spPr>
          <a:xfrm>
            <a:off x="9318719" y="8769349"/>
            <a:ext cx="4068348" cy="523220"/>
          </a:xfrm>
          <a:prstGeom prst="rect">
            <a:avLst/>
          </a:prstGeom>
          <a:noFill/>
          <a:ln w="19050">
            <a:solidFill>
              <a:schemeClr val="tx1"/>
            </a:solidFill>
          </a:ln>
        </p:spPr>
        <p:txBody>
          <a:bodyPr wrap="square" rtlCol="0">
            <a:spAutoFit/>
          </a:bodyPr>
          <a:lstStyle/>
          <a:p>
            <a:pPr algn="ctr"/>
            <a:r>
              <a:rPr lang="zh-TW" altLang="en-US" sz="2800" dirty="0">
                <a:latin typeface="微軟正黑體" panose="020B0604030504040204" pitchFamily="34" charset="-120"/>
                <a:ea typeface="微軟正黑體" panose="020B0604030504040204" pitchFamily="34" charset="-120"/>
              </a:rPr>
              <a:t>課程帶入</a:t>
            </a:r>
            <a:r>
              <a:rPr lang="en-US" altLang="zh-TW" sz="2800" dirty="0">
                <a:latin typeface="微軟正黑體" panose="020B0604030504040204" pitchFamily="34" charset="-120"/>
                <a:ea typeface="微軟正黑體" panose="020B0604030504040204" pitchFamily="34" charset="-120"/>
              </a:rPr>
              <a:t>113</a:t>
            </a:r>
            <a:r>
              <a:rPr lang="zh-TW" altLang="en-US" sz="2800" dirty="0">
                <a:latin typeface="微軟正黑體" panose="020B0604030504040204" pitchFamily="34" charset="-120"/>
                <a:ea typeface="微軟正黑體" panose="020B0604030504040204" pitchFamily="34" charset="-120"/>
              </a:rPr>
              <a:t>學年度課檔</a:t>
            </a:r>
            <a:endParaRPr lang="zh-TW" altLang="zh-TW" sz="2800" dirty="0">
              <a:latin typeface="微軟正黑體" panose="020B0604030504040204" pitchFamily="34" charset="-120"/>
              <a:ea typeface="微軟正黑體" panose="020B0604030504040204" pitchFamily="34" charset="-120"/>
            </a:endParaRPr>
          </a:p>
        </p:txBody>
      </p:sp>
      <p:sp>
        <p:nvSpPr>
          <p:cNvPr id="49" name="TextBox 9"/>
          <p:cNvSpPr txBox="1"/>
          <p:nvPr/>
        </p:nvSpPr>
        <p:spPr>
          <a:xfrm>
            <a:off x="10625201" y="5506168"/>
            <a:ext cx="1455385" cy="615553"/>
          </a:xfrm>
          <a:prstGeom prst="rect">
            <a:avLst/>
          </a:prstGeom>
          <a:solidFill>
            <a:srgbClr val="FFC000"/>
          </a:solidFill>
        </p:spPr>
        <p:txBody>
          <a:bodyPr wrap="square" lIns="0" tIns="0" rIns="0" bIns="0" rtlCol="0" anchor="t">
            <a:spAutoFit/>
          </a:bodyPr>
          <a:lstStyle/>
          <a:p>
            <a:pPr algn="ctr">
              <a:spcBef>
                <a:spcPct val="0"/>
              </a:spcBef>
            </a:pPr>
            <a:r>
              <a:rPr lang="en-US" altLang="zh-TW" sz="4000" b="1" dirty="0">
                <a:latin typeface="微軟正黑體" panose="020B0604030504040204" pitchFamily="34" charset="-120"/>
                <a:ea typeface="微軟正黑體" panose="020B0604030504040204" pitchFamily="34" charset="-120"/>
              </a:rPr>
              <a:t>5</a:t>
            </a:r>
            <a:r>
              <a:rPr lang="zh-TW" altLang="en-US" sz="4000" b="1" dirty="0">
                <a:latin typeface="微軟正黑體" panose="020B0604030504040204" pitchFamily="34" charset="-120"/>
                <a:ea typeface="微軟正黑體" panose="020B0604030504040204" pitchFamily="34" charset="-120"/>
              </a:rPr>
              <a:t>月</a:t>
            </a:r>
            <a:endParaRPr lang="en-US" altLang="zh-TW" sz="4000" b="1" dirty="0">
              <a:latin typeface="微軟正黑體" panose="020B0604030504040204" pitchFamily="34" charset="-120"/>
              <a:ea typeface="微軟正黑體" panose="020B0604030504040204" pitchFamily="34" charset="-120"/>
            </a:endParaRPr>
          </a:p>
        </p:txBody>
      </p:sp>
      <p:sp>
        <p:nvSpPr>
          <p:cNvPr id="56" name="文字方塊 55"/>
          <p:cNvSpPr txBox="1"/>
          <p:nvPr/>
        </p:nvSpPr>
        <p:spPr>
          <a:xfrm>
            <a:off x="12983118" y="2253233"/>
            <a:ext cx="4126717" cy="523220"/>
          </a:xfrm>
          <a:prstGeom prst="rect">
            <a:avLst/>
          </a:prstGeom>
          <a:solidFill>
            <a:schemeClr val="bg1"/>
          </a:solidFill>
          <a:ln w="19050">
            <a:solidFill>
              <a:schemeClr val="tx1"/>
            </a:solidFill>
          </a:ln>
        </p:spPr>
        <p:txBody>
          <a:bodyPr wrap="square" rtlCol="0">
            <a:spAutoFit/>
          </a:bodyPr>
          <a:lstStyle/>
          <a:p>
            <a:pPr algn="ctr"/>
            <a:r>
              <a:rPr lang="zh-TW" altLang="en-US" sz="2800" dirty="0">
                <a:latin typeface="微軟正黑體" panose="020B0604030504040204" pitchFamily="34" charset="-120"/>
                <a:ea typeface="微軟正黑體" panose="020B0604030504040204" pitchFamily="34" charset="-120"/>
              </a:rPr>
              <a:t>開始宣傳就業學程課程</a:t>
            </a:r>
            <a:endParaRPr lang="zh-TW" altLang="zh-TW" sz="2800" dirty="0">
              <a:latin typeface="微軟正黑體" panose="020B0604030504040204" pitchFamily="34" charset="-120"/>
              <a:ea typeface="微軟正黑體" panose="020B0604030504040204" pitchFamily="34" charset="-120"/>
            </a:endParaRPr>
          </a:p>
        </p:txBody>
      </p:sp>
      <p:sp>
        <p:nvSpPr>
          <p:cNvPr id="57" name="TextBox 9"/>
          <p:cNvSpPr txBox="1"/>
          <p:nvPr/>
        </p:nvSpPr>
        <p:spPr>
          <a:xfrm>
            <a:off x="13689982" y="2917059"/>
            <a:ext cx="1174369" cy="1107996"/>
          </a:xfrm>
          <a:prstGeom prst="rect">
            <a:avLst/>
          </a:prstGeom>
        </p:spPr>
        <p:txBody>
          <a:bodyPr wrap="square" lIns="0" tIns="0" rIns="0" bIns="0" rtlCol="0" anchor="t">
            <a:spAutoFit/>
          </a:bodyPr>
          <a:lstStyle/>
          <a:p>
            <a:pPr>
              <a:spcBef>
                <a:spcPct val="0"/>
              </a:spcBef>
            </a:pPr>
            <a:r>
              <a:rPr lang="en-US" altLang="zh-TW" sz="7200" b="1" dirty="0">
                <a:latin typeface="微軟正黑體" panose="020B0604030504040204" pitchFamily="34" charset="-120"/>
                <a:ea typeface="微軟正黑體" panose="020B0604030504040204" pitchFamily="34" charset="-120"/>
              </a:rPr>
              <a:t>05</a:t>
            </a:r>
          </a:p>
        </p:txBody>
      </p:sp>
      <p:grpSp>
        <p:nvGrpSpPr>
          <p:cNvPr id="58" name="群組 57"/>
          <p:cNvGrpSpPr/>
          <p:nvPr/>
        </p:nvGrpSpPr>
        <p:grpSpPr>
          <a:xfrm>
            <a:off x="15046476" y="2966012"/>
            <a:ext cx="204716" cy="2825522"/>
            <a:chOff x="2007225" y="2401570"/>
            <a:chExt cx="204716" cy="2825522"/>
          </a:xfrm>
        </p:grpSpPr>
        <p:cxnSp>
          <p:nvCxnSpPr>
            <p:cNvPr id="59" name="直線接點 58"/>
            <p:cNvCxnSpPr/>
            <p:nvPr/>
          </p:nvCxnSpPr>
          <p:spPr>
            <a:xfrm>
              <a:off x="2109583" y="2483893"/>
              <a:ext cx="0" cy="2743199"/>
            </a:xfrm>
            <a:prstGeom prst="line">
              <a:avLst/>
            </a:prstGeom>
            <a:ln w="381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60" name="橢圓 59"/>
            <p:cNvSpPr/>
            <p:nvPr/>
          </p:nvSpPr>
          <p:spPr>
            <a:xfrm>
              <a:off x="2007225" y="2401570"/>
              <a:ext cx="204716" cy="204716"/>
            </a:xfrm>
            <a:prstGeom prst="ellipse">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sp>
        <p:nvSpPr>
          <p:cNvPr id="61" name="TextBox 9"/>
          <p:cNvSpPr txBox="1"/>
          <p:nvPr/>
        </p:nvSpPr>
        <p:spPr>
          <a:xfrm>
            <a:off x="14421140" y="5515217"/>
            <a:ext cx="1455385" cy="615553"/>
          </a:xfrm>
          <a:prstGeom prst="rect">
            <a:avLst/>
          </a:prstGeom>
          <a:solidFill>
            <a:srgbClr val="FFC000"/>
          </a:solidFill>
        </p:spPr>
        <p:txBody>
          <a:bodyPr wrap="square" lIns="0" tIns="0" rIns="0" bIns="0" rtlCol="0" anchor="t">
            <a:spAutoFit/>
          </a:bodyPr>
          <a:lstStyle/>
          <a:p>
            <a:pPr algn="ctr">
              <a:spcBef>
                <a:spcPct val="0"/>
              </a:spcBef>
            </a:pPr>
            <a:r>
              <a:rPr lang="en-US" altLang="zh-TW" sz="4000" b="1" dirty="0">
                <a:latin typeface="微軟正黑體" panose="020B0604030504040204" pitchFamily="34" charset="-120"/>
                <a:ea typeface="微軟正黑體" panose="020B0604030504040204" pitchFamily="34" charset="-120"/>
              </a:rPr>
              <a:t>6</a:t>
            </a:r>
            <a:r>
              <a:rPr lang="zh-TW" altLang="en-US" sz="4000" b="1" dirty="0">
                <a:latin typeface="微軟正黑體" panose="020B0604030504040204" pitchFamily="34" charset="-120"/>
                <a:ea typeface="微軟正黑體" panose="020B0604030504040204" pitchFamily="34" charset="-120"/>
              </a:rPr>
              <a:t>月初</a:t>
            </a:r>
            <a:endParaRPr lang="en-US" altLang="zh-TW" sz="4000" b="1" dirty="0">
              <a:latin typeface="微軟正黑體" panose="020B0604030504040204" pitchFamily="34" charset="-120"/>
              <a:ea typeface="微軟正黑體" panose="020B0604030504040204" pitchFamily="34" charset="-120"/>
            </a:endParaRPr>
          </a:p>
        </p:txBody>
      </p:sp>
      <p:sp>
        <p:nvSpPr>
          <p:cNvPr id="62" name="文字方塊 61"/>
          <p:cNvSpPr txBox="1"/>
          <p:nvPr/>
        </p:nvSpPr>
        <p:spPr>
          <a:xfrm>
            <a:off x="15592045" y="3908362"/>
            <a:ext cx="2189114" cy="707886"/>
          </a:xfrm>
          <a:prstGeom prst="rect">
            <a:avLst/>
          </a:prstGeom>
          <a:solidFill>
            <a:srgbClr val="FFC000"/>
          </a:solidFill>
          <a:ln w="19050">
            <a:solidFill>
              <a:schemeClr val="tx1"/>
            </a:solidFill>
          </a:ln>
        </p:spPr>
        <p:txBody>
          <a:bodyPr wrap="square" rtlCol="0">
            <a:spAutoFit/>
          </a:bodyPr>
          <a:lstStyle/>
          <a:p>
            <a:pPr algn="ctr"/>
            <a:r>
              <a:rPr lang="en-US" altLang="zh-TW" sz="2000" b="1" dirty="0">
                <a:latin typeface="微軟正黑體" panose="020B0604030504040204" pitchFamily="34" charset="-120"/>
                <a:ea typeface="微軟正黑體" panose="020B0604030504040204" pitchFamily="34" charset="-120"/>
              </a:rPr>
              <a:t>6/24-6/28 </a:t>
            </a:r>
          </a:p>
          <a:p>
            <a:pPr algn="ctr"/>
            <a:r>
              <a:rPr lang="zh-TW" altLang="en-US" sz="2000" b="1" dirty="0">
                <a:latin typeface="微軟正黑體" panose="020B0604030504040204" pitchFamily="34" charset="-120"/>
                <a:ea typeface="微軟正黑體" panose="020B0604030504040204" pitchFamily="34" charset="-120"/>
              </a:rPr>
              <a:t>第一階段選課</a:t>
            </a:r>
            <a:endParaRPr lang="zh-TW" altLang="zh-TW" sz="2000" b="1" dirty="0">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32844341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767864"/>
            <a:ext cx="11259415" cy="7940636"/>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 name="AutoShape 2" descr="data:image/png;base64,%20iVBORw0KGgoAAAANSUhEUgAAAKYAAACmCAYAAABQiPR3AAAAAXNSR0IArs4c6QAAAARnQU1BAACxjwv8YQUAAAAJcEhZcwAADsMAAA7DAcdvqGQAADFASURBVHhe7Z0JgBTFvf+rqo859uRcbrxQ5IZFLg8OUfGMF0hQI0pAjc88X0y8I6IxJv/4TIyJAqIYVFQ8UQSfF6LIsYCgwKKCcp/LvbuzM91dVf/fr6cHlmXO3dnZXbY/0DvT1T09Pd3f/h1V1dXExcXFxcXFxcXFxcWlMUCd1zpHzBvalQv5kJDkVCnk+54c8g86dEGZs9ilkcGc1zpFzB5WYHH5supTRus6O8uTpT5mlZH7nMUujZB6IUyuyq6aRnvzICeWKQixBJGUjHQWuzRCakWYcv5g7/b3C/3ObGKE1IjKiJTOPLwySn3OXELgc1S8NyhHzhqpOEUuDZy0ChMFYswd/HuznP7YgmWvNz8YOklOKdScxTGxnNfKQKyZFOLj8zqZcwZ/YCn6Zitrz1fGnHMHOYtcGjBpFWZo7uBfKAp9XNNZe01jbVQPeZi3zbnFWZx2loPohaU8o/mVSyEUaKJ6lYFMUf99+I1zWjiruDRQ0ipMKuTZTFV0jBMtC0we/KeM3F0x+9yTnVXSSq+OuTcwSi7iIfg+LokVFEShpJfHrxQ4q7g0UNIqTIWy74XBCXUqoVCcTGOdVI3dES6Jjuq8VgYEFxfx8fA2ksvfUVgxEpuqoEou5WZuiUPhEpeGSlqFWbJfe10KuVSBRCaCBHFC6Dmh/INh/Zyi45BSloOgOYt8DAQGpSXhmehw07pd1Vk3CzJ4JHIxCEtM9V/11dbwnEtDJa3CbP2rT8qlFE+AWHjE4nHIYiDezNGo+ANkzXq49Fj2efSVlkneZQojqpcR00C7S/7lLD4OMXdYF3i5DUUfQYHPwveuhu95zinKKP8zoJ1v3IDcpnecldPs7h4FWRjFOItcqkHaDx5m4Wa7nFcgARplGWFrxtDdChkENzvQc9mCVXZhFeQnw/NMw7pBCnKSIPxT7/KvPqGTSHgDVTDnnPdn1aPeH9k+Wkv8IZaQY2D7r9mFGeLX5+ScTqW8TpFkMOzESeAe4C3ZAYsWK4y+2WJh6bJJcC2F13ZJllq5qkPzhvWhgn+uMpaHFhOFAy/S5KJ/1hVfLnNWqzYgzL+rXvUuC5IeBFw6MYL8Q61ZaCQbtKTCLqxlRo4kSrMdWbfBIbxfYawthCOY69ngQWXwoy0hSqF4qkk8k15ctK80vNQlGdLqyiN4Lv78Gzg5/6AQK6JoFK+CZ+tDfw5d56xSIyCleh1EuV/1KAQncOElFqePZUqUE+G4Nd2e/SCl7BnwBm3x4sN6V0zCcML3YL1RnDmQkN2tkdALEwpJ8g0OLrVjMRFs/eEV9Hoh5YWUsO9VKZ6jly3Y5SyuMWLesHMtzsdSrKQidLp+2fxFzqJaZ3z/7GtUlb4GR0+L1AjEA8JftJ6Tpnxd/ohT5JKApISJTX0h3+6LYOVziULW6z46q7H2/LnhgoKs7EDgCxBbX55k5IiJILj67bD+8KmLy753il3ikJQrN317bmeUzdb96n2MsGlGOZ1vfjj4SjF3hMdZpdGQXRa4Dl4KRQrpDLp2dPmUyoudIpcEJBTm8uWFGmX0Lk2nKraswMVPdZ31hYzmLUsEXwm9f24fZ9UTBnDPdPBgu97/mONz0+C8fMrkBAidaRIe/BjQNTFCe2J8Gi5xiUdCVy5BmOaunA2aRjvYzYwOmGkrml3neEgK+fSOveSJk29eEHQWNzjuHEE85qHcIZKKy2G2NyUyHzS0F37mYkHFZ4rqX8zN4LXgwqejBUwVbDOwBJ2n5x6+6pmPSMgpdolBQmEiwQ8G/9Gjs0dx9UhLSwQFAijMvk1D3goJyFSnOCmWTyn0d/CaZ0iLDBBSdILNNAVrpcHXBISkO2F+HVwQS/I/+G4LfZNw52Np5/Zzve25VJ9UCL0Sfo5eOaHB+BBiQ1MQuQretoFf27YaugwnQJy8I0Olo6euIKZT7BKDpIQpZ3XReXbBWCnFPaqunCrAcopKZgOrhLgh3lIv/SKpzr17X+jVRRJzlJBsFGy9E8RfqgYqxIp43CHcMuewBkzYXAnW+WtG6UzVQ97Pv371AXsjaeLX5+adzIR4G35Cb0xmookO98lOYOC1OtYSUWEDFpdPTF5U+oBT5BKHpOIdOqrYUC+ZP9ViZLhliCeFlKUquHGsREaXjmdNUpIw2/zxhV4tdk3r/oQg/BOvrkwEMZ6JosRlBog9aAhSARO+Ym8hO1xgNEtX2YVgcV4IBchnO5/vep2cRdLVIZhqUvzFA6JERxBLc/aFAn+qK0o8RPB7OOVyebjEJRF4zFLGmDO0EE7XfYyRS2HWB2ZtriLJuHj1lLuf73k2xG//9uu0J4oAhZcKKFJdpSBgwbmgMwRV7m0zblXcjh6JuH1gzqVwab4FR8GbTH1kdQlbW/mTavAhzxRVbHOKXeJQrQwRYskVWpa8kQs5SBDRT9G1MfFEWTKt25WKIt71arRn0JQpixJB4YTgsyBRxa+zm1VivbZj2pkdw0urh6AULXGtihLBiwpCn3WuKJOnWhYzFUqe73E5U8l/QABN0F2nCx8EhSDULy0uRrUav2a3U5w0Ewpb+5m37H2wZudX10UnC2bkUtI7n/36cMweUy7HUqt1arte7N6dMvJvOPlpFSWCsSi49vNg+09tnN7R6xQnjUcJqVTKLGe2VoHQxRKCf+HMuiRBrQlz1d96ZFEh/6rrtD1m17VBCM64prAx2TLnJqcoaQ779huQsO2zk7daBONLSA1XVOiq68ZToNaE2bqJHKkq9OIQ3ideS0RiQ8nJ/Vue69k2PJcc/1lAguBevwlXUNUe4cSHLPzPgkMHnSKXJKgVYW6c2NHLqLwT6yVrO7HA+k5dZx29Ok/5bkzYu0/Axx6sLauJmwWjboIyl4RLXJIl5ikRnw4r4CHZ1bKEDpf9UXlRSRVBylSPvpJd9Em5U3oMJdO6X0GYfAtWTqpbWE3BaiTI9FfoUrk4N8UqpFvPzv5UZfT8ZHsKpQJaSyHlZqaKAc8uCKSty19jIKrFDH0wuBsPinmKSj7z5qjzvH7lo6OTOo9p9AszZL6Eo184HzkGQeSlHk3JiCgRM5xYFVqSn2kXpIAg9OWYNes1BC0xHIM1rihTJ6owmUIfUP1Kb2x6tCo4sXBMocgE84xQRfeya0OadlzSseX5Lk3hhPSQcepg0EyjNQknBvHBk2uvF2dF/Ca0mmCdzg6XpADjH3Mpf8LvqAreLmGaJgkZoWpN+FkwxB86m3NJgain25wzZKmqs372AFcxUL0KMQLmk57Lv/yDU2RTMr1bZ8npfEWhrfCWg6rgF2Il+8Fyy27iy/UpJNvLohotXI7rVRiS+HRK8rNUW6TRQGGGDD6rYPxa7C+ZErednf2/CqO/q+zOhRBEVVVy4fkjyCkdTyVcpNaHBO/aDFQEdmwr2Trk2offWe8UuyRJ1NNszRnyoOJT/oR9aqIC6uCWDJpcXum7/Iv/c0ptdk7u0Z+pchFjEGVWURt+GdZnbt0PVgi2jfMUTGFBvkqaZClHEiW0jiiSnQdNUhoICwIXNQFhtoJ1o6HZzZWyqGDc6v5OUdKMH5gzSGVyLnxxHu5DRJRXXnYVuWD4Jagy2yenBN4kzzlk4rQf7XOtK8wUierKlYB82gpYj5um+BHit20wba00bTMNvpJL8ZuqokQUJnWPRo8TJYKCKwtxYoAoj7pnSfYcMsmBsqMWicPbXShKCBtwHZxwfZy3O3c46x2D/X0yasybiOcXly4C67wCv0NI2DewdldeehU5f+hFRMLOiFCICMNIbQoG8YfkG0bAvQmtGkQ9xzVhx7Tu52VpdEEoSksPnngUIFrCsCgrE7acuRAi7AKhHgZLWXkd3Bp2HTu5pW6/Vt06dpszOP+hYNzazk5RSoDVvFGlYgaoklx12dXkgvMvBiMJaVyqlrISTNcw3OnjOXvMSqfIJUnSXo8J0aKJojxeeOGYMdvHiN9TaSzMI0hScsgiW/YZRyzlMcD66O6xY3JMqUgatfoqGSS35lNFW3/1FdeQ8yGurKkoXWpG2oVJqQxAiFYaTZgIWrvWTTS7E0bV8w5Ztd0Xsyq4XtMchTTLiR5fIvh9MFW7G9y0ooptt437zRfDL7iEUPhCV5R1S9qFqTP1EGhvD3Yijgaebh3cbpum0cVZ9WMRUbbITTj+K6672XlbLbp17RkgKiZhrijrmrQL0+LBfRAuboX8ISa2OCGLtsUZ1a2HiYiyJYgyhgE+AlwMhDJa7MxWC4lVQq4m6wVpF2aLX/9QChZnQyyLGQFFhwlLm4hbd8or0wwtZU5iS4nfZIKmLFNGHbAraaS0Yl4l1cGCnVKwv34d8FD3M9jDXW4lE9N/jjNBtXc6OPecLqEPhzwB01PGB+ceM/YlpD5FQaynTGTmAA9YTowdK+sB3+IgrM1z1aS2ocC6QoqfqTBr5Mq5IPtRTMl8ZyKwAwsXvFQyWie3NFPG74GD+oxKOsccl7Q+k7Iwy98b1Mb8cOgkRaoLdJ3dp3uU/yFM+cj4cMiR5kCPwj4RQibVawdFGGu9ZLukoYgh4y9qffsPm5yiakEZKRaWZaSlK5yi4KgIG/Sgsd8pyRjKxC7XwnePhYBf45I9TCam8ASRekLSwsRBV0NzBo/VNP3/VJ0+DFaquYV3M4Y40TysCSjsSLt5k5u/3QQWY6GGgV8tg6IOmSBLSY+r7E8VVSUL4ZeW2AFrTWEML5al7LxxNbphLmUe7NoeQqlHiQqXWbja7mJGKkY5SxsMSQkz+MF5nUz/njmqwqZrKu2GgsR+kJWBA3BMARySV7BZsbalqeAXC7nZ4yOznaJqQ/tev5dQZRbRYldLJQMDUUrTLJMKed0pyhhUEQ8TlZ1p32+MZwQvMkkeIA90bh1eo2GQlDBVRfmb5lMvwGqUqsPE4GAHZpDvk1y85BTbeCX7nAvxDbZh1yYqDr3J5Ix0DYTAGJ8qDHMLA/NZbUDYcLG8q/e7foFTUjOmFPrZywMeUGb0G0ne7ZnvlB6HMrHr1XC0b7JFGQHfK7QTZex3TkmDIKEw5fLL/FQl/QlYyUiCYgsSBQfGygjxufA6Qr/iy8XhpWHsDruMPI+tPbUlTbsZUshNgsuXnaIaA1bze2nJB7llCYadNyqBvwPrD8BJO6/Ht9szj054KLSOKeZDTlHNydbOIir5o9TZLFrmWUZfPuvP5NXCc8isLkfHtA+78MeJwjTbUlYGPZdCbiV/7DzQKan3JLaYfedUwIn6EQJp+yRgokEZBU8l14BSx+wuD12rX7og6ggToly8wjlZUhtWM7JFCCmmFIwv3uDMpgV14JhXiOT3SSlCEcsZrtCSkLZ7yFaZbU97pdceUAmFaq+jayBKY4MiyY20701b7MI0QKm4CVyy144ZVXYa9aj3M6nOYaHsz8CS3kne7teOKvJhWKfzMdYyAloUheYwyh4iEwfXLE7JEEkpxpgzpD+sOVlltJfJxRZK5RTNHiF4YUL3ueP5LiO8qvIWHNKsqP0zYQ/KgoJs2WscyTlwLbSGpxbEHn4Tq5kMLpbuLTEvOPPeH2plfHNr8aujqUKfYAo9abvpJa+bJ5MvRSuyRWTZ+9iGVpD+Sgm5TttEOrMDWN001+L0bu/Z16dvcNaXB53BCF8KwsqzOxtEwIMFx8gWnSkPkXLTT0otjZTDpRIRZ+WzG37PhUXGk8eLp9tz9ZjKux4X8cn5zcyg1dpSyMGsSxakdCvqnmk9/grG5J5o95ZXR5h2Rw4wXkKKq1uOW5OeOC4GcsVf23wY7P/P52W3a4rNLKLA3il4QwYs4/DXBHt5im6Q88Xml+5Rpv+GDvp7WseBp6/2+wtV2L1oLWOCBxGPGgoXRysptwgpNQnBhyfYsZRzYPEAC/m90M3h5KH128OF9RNnj2sXMaNH1l5TvuvV2QVVO2mkKkxcByuvTSl+W3Dzmmec4loj55V9F7ds5XlW17WTFB599EDOFAgpxD7LpL/4+SL/105xzXllYEdGxafwo0+L6qKjETmjaEkrwHqWgUixr2vkuGsQklniSf5o8TF3HtQ3kq7HrAnsV9+Vc05vDYX4N14Njxwe5NQnCCFsYZqW+HvLsWtqf7iVf23umpervej36jFFiSiCE4/X28ynywdPmyvSN/y3kJcTiCmTFiUSOVyoUD+Eky28hHTwQ9zhg6sM5uEYwr9xkCzV66cUZ0SYSOsJ321UVHJzhUl+UOENpompTgp8zuRymsU9D4GlTeFsVYOJG72apj2WnettJU3DKYwNrgNSOMfjr+jhFNWM6YPx3vxxtuWrLpGPYvKZC8ccxdkGRFrgbULz2P3k6dPq7Rj6aL4yyjeLPn7A789+PFBxNBTDYx8tMcIagKowY+8pvQZft9GZrT2e2XKHP8f7r5M7ZsFBSk4czOMnMlhx6+phWSmNrBwNNqP/aAhmsRpMTesliIcUj6vJvxOWMZjc/G29HCEkYxYzAteaca43gdf8I5PQ8wn1NjluqrxOZDJ8J0d77n5a0Z/b1IUyBR8wFb5qkgS7zQnCz3Vmqw9YSzgzN4AbT68oEdweTpTMrK+iRDIuTAic8AxWf6pt3tjiM6X6Z6p5WpshMzVPCsKkhA7qOH9jyqPPHYNacRZ88QgcXybtoLUUYrNQ2BtOSb2kDoRZv2F7yc2UKr8glmH3B4CEza45SAb7PiHKCnLMJt2comqhUPproitYM5V+IHuUgs0mv1xao55YtY0rzEpoz2/tQZjyMPYMApnZD0AIBDBySFqZcERZVpBp5zglqTNjYDfYysUpZeLJgj/D4AHJ5QvhgvqLK0yHjXK+N18lj0jFW0B4OIzFTisVQWx0TE4kmL9pwuSP+b4dK4v+85i57LUh4usZLeX8+Uk3A1JqjYEsuoW9sXSj2q377xF/h7VOSb3FFabDvUVd+6lez+XSPPpsKBwlJBQSxEyiNz5Gl9gidLe6Jjha39SDqL6HVErnC1X5Rvi3v2wtnXmnWPrqQLFqRuxRjKf1bkMZG1NbLpxYMsAU+jIZ9SZebfUaV5gOJSFlguXxYX81pwSFCZ7P4CDM+ErBBkoNPneXspaM0TdlwVsqTAtyIUEUprRlHs9opqn/FILME0F1MV/y6lRz2cxrxbLXTpXvTznau9yjXgMBZsdaceN4poVYzn9Y8nG4oH7jChMY/cW23oeJ92JpHV8ThXFm2J1Hx7aUoMQ71bXkFs8GO4yrLCscB0lgdg9CVTQlT9HV7syjj1cV9U3Y9gpRkPMuXzxz0qGFL13RRs0ej0PUCMmdCZIpZzs1hxJB2RQyCatF6j8ZFyb27kYwfkt1Qtfq8/nsz6eT7dI3VmiepljdczyUBMqj3zyJllJFSwmiHOf5CUQU7hwXC7SgtiU1TPuVUZrHdO1C5tUf9irqW4s6jO76TsvLyR1NepNCX2vSQkVjigKFz8CWqy1SbPmx+EpQ5qdOSb0nQeSUftasWXO93+97mcFZ4Th6VpLougfivdBmy+J9O3fuvNcprjFXf7L5lK1a/pKQ4mmxY3sp2bs3ZHcSiYCC1HVGTjs1274wIqClRFH+FkT5a7CUcNnYU3UJ3+58dApKg6wOlpDlod1kSXAnWVSxk2wwD8IO4eXAjtmXuOBq+Hs4v0/csOyv4cL6T5K/Lr3s2rXjIU3THoGDqyQjTo9HB1Gam4QwbywoaLvQKU4Lw74oeWyv1uQhYoXIjp0VIMzgMcJEcL5Dez/JygrfZozSQPeNlvIW21Kmv+Ee79S0W57g1ZImOcRD5FtjL3nx8Brybul6EgBXH+66nQD8LUJsh4hkALmxqME8OaNOYsyCgtZPgPWbBPEXt2/cclx1tAkETILB0LaKiuDYdIvyrgXFrUulOsYegSMOWNFeYQ/0RcOWEqSJlvJmECWSblEi8OudOBNiUzhNzcCtD/N3JK+0uoT8s+Uwkst0270nBNw4XDhvNiRRInUiTDjBvE2bdo8ZhvEIaM9SqtxbE8Hj8UBWbGwOBIKjO3TokPYOwat5818aqu8U6dRbxgIvkCAO8w1pA7rv/4bsG903WjO0nrVNWKThpAhbl8bl9yQTmw3EHXPWiAFayxA/pHI+wylpMNSJMCP88MP6v1iWbTlldnY28fv9RyacByu5zbLETSeddFL6Ot863DR/Y345029CC5joBKOlrAgJ4uUGuUdfA5YyLMrasJSJsL8TMv2xOV1IT29LW7AxUWAfKZln3rS8wY3PWafCHDp0qNWqVbs/WZb129LS0pllZeUznOnlw4cPvwQufHSbNm1q5daJLEW5uFTx9xBRqoiqgnlGMCRJh0O7SS++mwSECkcOOy3jyMj4WpO0J3XAfpKmqo9c4O8AMzHCENwhUxhM0BfDBQ2LTB7PeoOcOJHtHtFj7hvszIumB9qRIERxkHiTnZD8lERJfiJgr4rmmkna6yHS2RsgA7MOk4E5h0h7LURyGCcaTPYRBTMlYKpNGNPI3/cVkd/t+RzeR2nxxOZHiy+Q633DyaQFia++ekbjFGbR68PB6swGS+ifZ7YlfzO6kh00ixwqqSC7d1fYFjIa6EYlCi4iOrCUCkwn6UFyVlYp6QPTmSDYbr4y0sGDAsd1nNHqwOVKcMGJwsJkQWE+sW8xeaBkAVjsKMK0s3F+vbhh2UynpEERPes4gZFyIpM7mj1KNa2PhGymEztEBiklZKvMIpt4FinFuwtjgHJE0eK9R+EpLNb9lkbWBLLJJ4eakvcONidvH2hB3jvUiuwKseJBvoNfQfKkcSEUyhQP8+gQsuIHq69QrCYyIFt/9uC3pNjYB/tRJSLDCnUuVgqhPkre3Vbt4b/rEjzWjQq5dFYvyK8XM0q9mG0jOGBBGdHIc6EzyCPrC0ggGH6qRnU44sLxPiXBDxHpuVj+121FcvmVhZDj9YGv7EEJ6w7a7M50NS+czQD4is2XMCWCKRopCm4nw7e8RcoE3mtUZWftlh7rAXHD8ieckgZHoxOmufS1yaqu3orNgpWxa/vgaDyx+yTywJaT7YSmxqgeEIjxtVC8l5Jbmx7CIrgYqFw6L4eIvS05Uc6EeHaQJHIALDoFLF8z5lHDoylwDnnN8TWVTFNJyDAOXrnj/YqPghtbMwYXQOV7zvGK4mK34KyQjF1Sr+8dj0ejEmaoaEY3jWofUcbaChzttwqYZe80PWTEjz3Jd4Ece75mwOFVVRCY+Zi8ve3DTuFxgKyoXPJyW05ZVxBnd/hUH4hHC2FRJwXH18ErBgFryk2xxBDGvf4Nf9nFWN5lIOqrIDQYSDQw0ahPrCIK8v+VNxb9PvyhhkmjEiZfMvNPzKs9iL19YsGYIM/s7kB+u7UTqCUN1efhG9rKhea7jIxv8oVTmhCMS0lwS3uy7Ye+hIdOJlStIHnZRaTgnOUgxKNZNmZjC4d1IXuD1xOTXAIF2URj15KrFtVs2O86ptEIUyyeWSAZWc4U1g57+cSCgcXZG2LbT1kzUJQKvT2LVU+YAkLzkzPWv7Fs6Ke3LTxMszzgpRXcA+xSh1StnuKcSwEmE8QpYF+PRJ2wa0xRNUVVMN8Pf4bCqgybdjnhB1r5Ti5rop/ecnPZ1wonJkj2yIZxGzCDjxBcQRXt4zdXHLBDi/pKoxGmtWTmPYqm/FWCC68at1UGYzgiKu6hSy46TDU6mSZorkyEYBppvXtp2UVf3O7JMQ9oAiwo6hH7ruBAyNjMidcJPuMowtGTkuLpQQnjdaRVydIdsGkTfj6sJH8E0f6lvCzw+kcbyNEu+/WIRiHMUrCWWSqdRxWlN/aDjAUOOSgs6yfmLRtCPxkdpP6yz6mqdcc7JquDUDwk7+BPFZd++ivZpGyzn4NIK4MHHy1ZRJgY9uLTN3DwB5RpRKrpPklooOHrsGZ1tqR04tsry79zFtUbol9aJxg+Ii+hLL4obeCMgbt/ifacsI38PncvzE3DM1gdJFOJJ7QvNGTRH3iT0o3HiRLBLaPo0MB5wE/7dUryfJTk+xnJ9lDi06jdImULyVk/HTgRBFUZvRJCgQVX9/Q/OLKwSZ5dWk844YUpl0/RIK681ZmNCT5x1x7i2jSOjB0pKvgrklvfExxrKQUkJMiMh6yzix4Ntt1TlMXBcsajquhQiF5IxrNBqDleRnJxAqH6oQwf7BVJ0msiVvwcWmqIqfM1Rh+T3Pi/Ub2yhkOxs/W65YQXJid5V0I8VWgHdTGwzwT2CyVyKhs09mjd390d9lNpPRueSfJ8gWokZbzX6skVnde/mSOZPbxdykREhyJEMeJAtX4QZ76PkTwQ6hGLiuONOetWB3QIYEHBepL+MPfhtT39z17X1dveWVxnnNDClPOne8FV3QSxo1o5uagKVRWwltbPiqIdN5a70PVZUlhriJr4CW2IYLo8fcNbgcI1//ZIRWPVFUxVKm8HhXrEonrAmoLrR6uKQgWBHWNRkwWtJ+hTVxV6m1DZZyN7+seO7EKOjvGeYU5sYfq0gZKIEXiHYlxwNBaFTKd9Rx0/bvr4VrupZM87c3ERqpe03vl14JyiR3RVmDpYTmdJ+kHR4YQiRJvsAcsZjlEZWFUQLVrUSnXzyWK7d4ZPuaAvSM0/66ru/j7OooxyQgsTBDdB0XUl0iYeDXwyhTCMTUznxzwOpjKC81elZRXHizWxWijvwI+BwUseID7zsEdgW3mGiIg0At7YhhY1C8SJlhRHZ04FTI7gkMGhob8AZzIX3PuD1w7IbeoszggnrDDFipl94WWEXQcTA9uaYCYuyQus542x74m5s90+Sawp9vsoJggzcN04BBn4vaLZwfVZ0TLwTBMRKmb8OSDQVMWJYLUopbQA3PufaAX/4Lqe/gudRbXOCStMHhK3UFXNj9dbh6K1NK2NTMa2lkcwldeIZa4lVTrlorvGDPzcokmhdruWJMzAMw0KFK8ldPOY7acKOpuweyeDJKXvXtPT/++re3s7Ooujsnz5cn9RUVE3eG3uFKVMNXa1/hNc+trpEHd9DS6teTxh4sOipGn8kZ015k9OUXye3flbpmpP462+YSi6cNl35ZOl/b59OksqqgIJhLOsfoF7VRaSJBjv6RcJQIHjBELdAP7+saZa4LWpK8iRjgezZs1S2rVrdwHkmv8Fs8PA2q7jnGP/gA+bNm369emnn550K9MJKUyx7NU/U02/P25nDczEufyJVgSGssG3bHWK4/Pk9uY0i86nTO1GuAmiVCEDf6d06OJ7fWB1tdpMdtIBNn8eDtrNSjXq1IeWFzaF98HNkdz443898/GPfn/OYMbkf8Pi4bqua6ZpEhAohgI4UAUK8meYPoD5eWAsVvfv338fbisWJ5wrF4veaAtG8pe2/4mBHSbCHyn5f5IWJfL7tnul4NOwMc/OwHctDZy9bJJHkWa9FyUC+RD3qOQjLuXGyhX1qWK3HGFyxOQVlOnvlx/Y9b7X53kXBHkxCE8zDAOOrSQoTnyvKIpH07QzvV7vPbD8U5je+eqrrzqEtxadEy/G9JJfKrp2kp2J46UdZYLYEwJ7/rOSpSVVDXQM+TkzIONek3twAx+y6A/UZxzwcBoeKr02pwgopmhTMkBIrfh1dghUMtzk8mk4RgdsgTrLU8WCxLJpq3at8/KbDxWc+yKCrAqGU5ZloeXEsQIUEGkoEAjEtZjV3adqsapHjyzV8tdKdhDcuYe3u/WKZs2Gd5+t6mo3M042rukaCR4q++snl97+6CldBqQ0XnrX4iXBrg/PvbPr6qcntd+50FPbGTicZvS9nGMTABEBTokBgawO8fOx9VGS5sPZTGhoQDchKvnAyYsDK0d19w0QCrsXPnQZXK9qqqMfWkaIdBkwPHDVHX/G4Rv1eNVyCLp1hwl9+/aNaxQyJsw1Xc6+SVCBT6Rtbx+eKIAts8vhRFRrv+CHU0VTPfFaeSJANh503qYMg+AUBOKVtBp1MCkAvwL/Q3wm98O7TYLJlUEhvt6vWV9e/u232wcPJupJ4KEDLYnZdHvWC6rCbooTwdigheRCTJ38dbndfwC+gI7smX0lvPs9LBuERy6Jw2fDwWQOu+6OwDm/uDnHDCU+nDjiCljOLSDgPolizIwI85uuZ/f0EPGVQlmOBfFZbRI+qImPbKWrt96D/X0xClFhn00hwQvL75mUr2se9fnTVy0swXUmDM4+h1n0c1hNi/frcTtwjLbDdP7kRaU/OMVkTPe8Jgazrgfb8Dv4npPtSnZnWTTQOqqqzn/5h38E2p/RMwdE6iyJjTPkz9/BWiZ8dnpGYkyVikKF0hwTewDCfG1O9qUWCbziTNE+W18nPGoWCAGsJb7XwI93VxXl8QrDWvxtlwFjYBXSuqSsCDzNx/a97HFAwcE6bQnlo5wim5mrDx1469vyf6lUngPZ+5PwzfvRH8D/6MD++LJyzJYdT9cgvnQKY4ODp4Eo8aljs8Il8cmIMKXFivHJJGpmDPQJDQrVAFEYcJF7GDsVLOB/VnXp949HiqdgFepL4MqtREcZPg5/2I1gZY+rAH99ZcUOEOg9sM75Fpdvgn+riCZ2SB5J61PPNFRV89jbSwCO2gdJ0Je5ublJjaOUkQbdgr1bd5zRsm0IzH9vnTE/tuWCBY06JfEbXRwwKGKEMh9TB+xsvrKj18h6brPnwAVwfNvEO464TGG0GeFk/fKtxjfh0mMp3m3ugunNzq20lSC8jnBuOsDpOXJ+hGWSvsNHhtp26uGRAiLuOGDYhJk5TP+vZ8+eRU5xXDJiMSfB79jf3PMUREiFprC6WjEmiJ5OBnf0uacB1AnWF1CcIbCeKmO/6i1yJ6mSzUjq4g6L7Ob/GUDijh3+zqrAXJ8IjBBC3gqx7Q8Yo+InNY8/VNC+kwYXQSIDbbtxECX2RXgnXJKYhBvNNN91HTjbx9gVGE+5JA+eSLCeYhsr/X+z8n+6RJdKD7siPAa4PngwyFj4NZMXVbwfLo3PVX38rZmgvxGmeUerjqfljLnnGZGT31w3Ezyd2Ov1Yh3mU5D03O0UJcQ1TScIqEGwXawDzx3Z3sjdgslSPHCpolCVEnXsxMEkqXtH3v0msPPtVeUPH9ppnNOyQ6fpvuy89SDKChQexpBoGasaUCwLBoNlcBEkbS0RV5gnEChGiIJOPTfYyg9COOAUxwSdkqDykp2mr5dTlAzy8/2keNLk2RM458PBRV8eCATuhoz7LXTXWI2E9ZVYNYRi1XW7E/ySsrKypfank6T+ufLT+sz2UXDltVzf2XCAU4RpMZxsuxIyAfYakhx8I2fDdyVa8DzbNMYBK9wtTqZOWVSa8Ia9eGDPok6dOuWYptkFrOR5INIBYD07g1BPgdffnHXWWdOcVZOi3gnzm39Nne316FcEjerdy32iQSsqCP1+A2ErVxNaFiBETVyRokjKv9cOfv5h9ubeOmXN43l11LqQciu1yEXPLS1b5xSnhSVLlrQD69mppKRkxSWXXHLYKU6KeifMZd+tmu31+q6AuMQpaeSgqsCk0fU/E336a4RuguQ2gTixVqNC8s8n56814e1FifJIvIHNsuQfJy8uS65fagaof8JctgyE6XWFWRVdA3FuJPo/phC6d3/YtccAmy5Bz8XvZW+csVErfQwsaNyeJpivgMv9yVOm9H3620MHneI6xU1+GgqGSeTppxB+3kCnIDZYTcSJ7HBuoGCFJHJZotAUjTLEgacaWXy0U1TnuMJsSIBL5726g0mMX7sDYsRWtOx2Is8KMSuph+ZjaxyXYsz1p5Fcp6hOcYXZkEDThkMMhX2vU3g8uATdeUhy7wpv6D0h5I+JrKZlWsTjz+175X1PToBkKPYz1TOEK8yGBAryMCS3Yd/rFB4PLrF7IxGLFH9M9ktC34mzOsFHFmo+v3He6D+YJ/ca8pfly5Z9WVRUdPPy5cvrbKAtV5gNCXDhyrfFmEI7BdFBDXIpKxRKSp35l7iQh6NpEx9XqHlAlGPuD5x61gU5EGsquq730TTtRSHEZyDQW1atWpVxC+oKs6GgQVa+cTNRvlzsFMQG40Xw57tMIffg/ORFpT8KSt6q2n0NLaXqyzIG3/BA4NTC8/OEZVAQo30TGd6jAwItVBTleZhfuHTp0rFfffVVE+ejtU4cA183LFu1crbX59ZjHgXcNqTZdNNWor8wk9AffwaRxk9+sB4zJOVn3ZprI+iC8FPRbhuYNYwq9D045TkYCdiW0ptlnHf9fYHT+g7PE9yi2JxYFWz7xttwQbCSc76CMfYsrPdG3759A84qtUK9E+byF2fM9nk8bsuPAw0ECFu3nijLVhFyEOLLJFp+NBCTIcQjPYqXTHKKbG49O/sjldGL8O5GFdz3kBvuR1Hmcstk0URZFWz7BksqQaRrQKAPgDjnOIvSTr0TZritXHHbyiPgGULXbLeVJ468cHXQWMCSVr/e65atDZeGuf3svKulMN5WPdlgKe+13Td28k1GlBHQgmZlZeFtErN69ux5nVOcduqfMN3+mDXCA+INCTm9+9pFtzhFRxjTnTRp2art+wNH3dWnU98LfYKbKYkygs/nI4FAYFa/fv1qTZhu8nMCEb6LUuzmwnjGKTqGmavJgcvueuatToXn+4WIHlPWF1xhniDYHh8mLsXfeq2L/eD8Ju1Pmw963Gtn7vUYV5gnACgxHTJxsJavGD7rn+HS6BT26PGdlGIt9iyvz7jCbOCgKL0gMsjC3y4l5L/7rlgRe4g7B0hg3naF6VJrYEwJiHJuvXCYyAmDipfstxckgHM+H+/DSVWcuD7WaeJtE5gA1SYZCzTkyJHKqnXbRlDB+8IVG+N7qQELfqVRdkaim6kaK3jgUJD4MP2QFNuppJOKixe9OAp7uiXJxo0bvfv3739b07RLwkNXHgXFh6cn8hpJkLBFCASNwv8Jpq1Q/h5k5cc95SNdZEyY33bpf69C2GM+RYnbaRXvkeauKI+AJwgnTFZwQAhw2QJEsUkS+pYpybOF6xZvtldMkaKiot+DMP+G71GEeAMZDiNoWVYZCPIAfAd2GMZtF8P7YlhnHZTv0nW9dN++faVDhw5NPFhRDciIMNd0GdBUUrIWLGErM57oYJFdrw6vEMsfPSuNGDhcITgGB+DNZjBh34EtW6hw9kmX77/a6axSLVauXNnVNM05ILaDILwfoWg9TD+DQDeD9jeBq97arVu3Omt+y8hp//70wuampq0H55Afq9ocn75MVXBTTQVRW3KitxFEaSYI84Ft0BuvBYULGh/Ya1JFVjAPOUw1GZQm0SU+FzAC+HNYsRRM6Yx9eeKpbqOKEwoKxEgXLVrUAuLFUGlpaXltW8BUyYgw0QCu7jrgGS9V7sAOq5VlZlqScCaJ3p4TXw844vCq5KLpDC9v7F49coLw1Z7AnUcDi9HJGJa8tcW41VPDpQ2X6L+yFtjdZXB2CQmNl5SdB1e2Apc4BJPMUAt415z+RhfP6RZYRhAimlS3NbJa+HRGAkExp2D86sudogZLxoQZjZJ3u58vy+TTTNCuAnPKRm4dawKeSL+XkbIAf7pg/Jq7wqUNlzqrx9w9reuNZD95Txesq8DoxhVlUqDL9nvYMVMWCJIyKksr+FeaEE85qzZo6sRi7p7W4xpVkdMhXsqxUh2RvhGD9eFCyAOW4DcolFkQ8oTPn5BUKDRoEvldh/HFSVWy13cyLsxdL3bvDrnOPF2lbSFQd0pdkkGBzJELuXvtlqbthk4K90w/UcmoK984vaOXSvknXXNF6RKfjArTY+ZepinsCsN0RekSn4y5cjlrpFJyeN3HHo0NCyVtLTmhdrru1h8htivncvea7W1OeFeeMWHumdb9PMgoP2CM5kKc5JTGAqJ6KYnhO4lUZJ9JuFYvRi2pcxSFEcviu3f6ZbuhQye5wkwHu6Z1fyDLwx6vMBJYPymIVLzkYMGVpKzZYMKVbNjLpEZiPuHBjhbcsnaXl+4HYdavJsR0kxFhyimF2h419KZHZb+In/SEl+1vewM53HwE7ByIGBvRXWxsYXK+u6ys7IQXZkaSn58J8VNJz0j0nEMK1jKUdQYpbTYU3sNxd0XZaMmIMFsQfL6hbCUT9cgAIQbyComk+IDeZBMklxORjAiT+kzIJ6kvsdQksfRm8IGM1/u71DMyIsxSk0kIGBPeJIUhL+MB0KdrLRs7GRGmGeIYqO9LeC8zZcRbiqOaYDDqWs3GTGZcecWBIJjBnxONaoudsv2HVxFfWTGRzK0iasxkRJgd7t5WwQhbrqmJrCC68nLSbOt04itFceogVtWdKk+ZeWBynZMxf7nrhW5XUUneVBhVEjX8UMjOuZpLyvMHQJbeG97nO0saN5GWn4M8z61gTxcHX+3eJBSQCz0665JUzyKJnQ0jFZ9uvImEu72J3Wu2tnS7vaWL/OtXHwB9zUhaYpAIHXVhijsdmRpH7J0xYSLCYNNNIdfqimsBXeKTUWG2/s13e7glHra4DOJTX11cYlEnpmvXtK5/9uvK/dgv061LTx6MMS0u9pQExak6N0wt14x6/jZt2mwNnUQadAxaJ8LEWyx8POcpj8pux76ZCbtnulQGM8L4DyKV5CfI3h9uc1vxR05Jg6POgr0t/zvAp+cGJqmK/J2qUMW9Byh5EoVBuspIyOQbORcXFowv3uAUNyjqNAsBN053v9hltEKUSR6ddbJAnDjSm+vea45XZ6S8wrq89YS1tfbIk9qkTlMQSolsNa74NYvTi0KmfNzkEkcwkz4PIxpk7hhTuR2NUkdXKYFjecAQdJdT1OCoV6d9z8udW9OgeoWgbDBotgvYzo6U0jyIRWONJeUShaAhDgoiH2v16zUNdlSOenm68Y7KskPrmoeIbCoU5mOSahaXrjSTxGLkQNtxq39Ej+QUubi4uLi4uLi4uLi4uLi4uLi4NFwI+f/GcXgqJm2kuAAAAABJRU5ErkJggg=="/>
          <p:cNvSpPr>
            <a:spLocks noChangeAspect="1" noChangeArrowheads="1"/>
          </p:cNvSpPr>
          <p:nvPr/>
        </p:nvSpPr>
        <p:spPr bwMode="auto">
          <a:xfrm>
            <a:off x="21272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TW" altLang="en-US"/>
          </a:p>
        </p:txBody>
      </p:sp>
      <p:sp>
        <p:nvSpPr>
          <p:cNvPr id="3" name="AutoShape 2" descr="C:\Users\9902899\Desktop\資中毛建祥\C計畫圖C-01.jpg"/>
          <p:cNvSpPr>
            <a:spLocks noChangeAspect="1" noChangeArrowheads="1"/>
          </p:cNvSpPr>
          <p:nvPr/>
        </p:nvSpPr>
        <p:spPr bwMode="auto">
          <a:xfrm>
            <a:off x="155575" y="-274638"/>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TW" altLang="en-US"/>
          </a:p>
        </p:txBody>
      </p:sp>
      <p:sp>
        <p:nvSpPr>
          <p:cNvPr id="46" name="矩形 45"/>
          <p:cNvSpPr/>
          <p:nvPr/>
        </p:nvSpPr>
        <p:spPr>
          <a:xfrm>
            <a:off x="0" y="1168897"/>
            <a:ext cx="7587858" cy="45719"/>
          </a:xfrm>
          <a:prstGeom prst="rect">
            <a:avLst/>
          </a:prstGeom>
          <a:solidFill>
            <a:srgbClr val="FFC8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41" name="TextBox 2"/>
          <p:cNvSpPr txBox="1"/>
          <p:nvPr/>
        </p:nvSpPr>
        <p:spPr>
          <a:xfrm>
            <a:off x="649887" y="242363"/>
            <a:ext cx="8734745" cy="810222"/>
          </a:xfrm>
          <a:prstGeom prst="rect">
            <a:avLst/>
          </a:prstGeom>
        </p:spPr>
        <p:txBody>
          <a:bodyPr wrap="square" lIns="0" tIns="0" rIns="0" bIns="0" rtlCol="0" anchor="t">
            <a:spAutoFit/>
          </a:bodyPr>
          <a:lstStyle/>
          <a:p>
            <a:pPr>
              <a:lnSpc>
                <a:spcPct val="150000"/>
              </a:lnSpc>
            </a:pPr>
            <a:r>
              <a:rPr lang="zh-TW" altLang="en-US" sz="4000" b="1" dirty="0">
                <a:solidFill>
                  <a:srgbClr val="000000"/>
                </a:solidFill>
                <a:latin typeface="微軟正黑體"/>
                <a:ea typeface="微軟正黑體"/>
              </a:rPr>
              <a:t>系課程會議和申請科目代號需注意事項</a:t>
            </a:r>
          </a:p>
        </p:txBody>
      </p:sp>
      <p:grpSp>
        <p:nvGrpSpPr>
          <p:cNvPr id="21" name="群組 20"/>
          <p:cNvGrpSpPr/>
          <p:nvPr/>
        </p:nvGrpSpPr>
        <p:grpSpPr>
          <a:xfrm>
            <a:off x="12344104" y="270848"/>
            <a:ext cx="5437055" cy="1096605"/>
            <a:chOff x="12212715" y="340543"/>
            <a:chExt cx="5437055" cy="1096605"/>
          </a:xfrm>
        </p:grpSpPr>
        <p:sp>
          <p:nvSpPr>
            <p:cNvPr id="22" name="Freeform 24"/>
            <p:cNvSpPr/>
            <p:nvPr/>
          </p:nvSpPr>
          <p:spPr>
            <a:xfrm>
              <a:off x="12212715" y="340543"/>
              <a:ext cx="904699" cy="1096605"/>
            </a:xfrm>
            <a:custGeom>
              <a:avLst/>
              <a:gdLst/>
              <a:ahLst/>
              <a:cxnLst/>
              <a:rect l="l" t="t" r="r" b="b"/>
              <a:pathLst>
                <a:path w="1180172" h="1430512">
                  <a:moveTo>
                    <a:pt x="0" y="0"/>
                  </a:moveTo>
                  <a:lnTo>
                    <a:pt x="1180173" y="0"/>
                  </a:lnTo>
                  <a:lnTo>
                    <a:pt x="1180173" y="1430512"/>
                  </a:lnTo>
                  <a:lnTo>
                    <a:pt x="0" y="1430512"/>
                  </a:lnTo>
                  <a:lnTo>
                    <a:pt x="0" y="0"/>
                  </a:lnTo>
                  <a:close/>
                </a:path>
              </a:pathLst>
            </a:custGeom>
            <a:blipFill>
              <a:blip r:embed="rId3"/>
              <a:stretch>
                <a:fillRect/>
              </a:stretch>
            </a:blipFill>
          </p:spPr>
        </p:sp>
        <p:sp>
          <p:nvSpPr>
            <p:cNvPr id="24" name="TextBox 25"/>
            <p:cNvSpPr txBox="1"/>
            <p:nvPr/>
          </p:nvSpPr>
          <p:spPr>
            <a:xfrm>
              <a:off x="13117413" y="773429"/>
              <a:ext cx="4532357" cy="236668"/>
            </a:xfrm>
            <a:prstGeom prst="rect">
              <a:avLst/>
            </a:prstGeom>
          </p:spPr>
          <p:txBody>
            <a:bodyPr wrap="square" lIns="0" tIns="0" rIns="0" bIns="0" rtlCol="0" anchor="t">
              <a:spAutoFit/>
            </a:bodyPr>
            <a:lstStyle/>
            <a:p>
              <a:pPr algn="r">
                <a:lnSpc>
                  <a:spcPts val="1800"/>
                </a:lnSpc>
              </a:pPr>
              <a:r>
                <a:rPr lang="en-US" sz="1800" spc="359" dirty="0">
                  <a:solidFill>
                    <a:schemeClr val="bg1">
                      <a:lumMod val="50000"/>
                    </a:schemeClr>
                  </a:solidFill>
                  <a:latin typeface="Gen Jyuu Gothic Light" panose="020B0103020203020207" pitchFamily="34" charset="-120"/>
                  <a:ea typeface="Gen Jyuu Gothic Light" panose="020B0103020203020207" pitchFamily="34" charset="-120"/>
                  <a:cs typeface="Gen Jyuu Gothic Light" panose="020B0103020203020207" pitchFamily="34" charset="-120"/>
                </a:rPr>
                <a:t>CHINESE CULTURE UNIVERSITY</a:t>
              </a:r>
            </a:p>
          </p:txBody>
        </p:sp>
      </p:grpSp>
      <p:sp>
        <p:nvSpPr>
          <p:cNvPr id="30" name="矩形 1">
            <a:extLst>
              <a:ext uri="{FF2B5EF4-FFF2-40B4-BE49-F238E27FC236}">
                <a16:creationId xmlns:a16="http://schemas.microsoft.com/office/drawing/2014/main" id="{3181E8E0-E67E-EA0B-A49B-2A2A03E96E9F}"/>
              </a:ext>
            </a:extLst>
          </p:cNvPr>
          <p:cNvSpPr/>
          <p:nvPr/>
        </p:nvSpPr>
        <p:spPr>
          <a:xfrm>
            <a:off x="649887" y="2586614"/>
            <a:ext cx="8357635" cy="6370975"/>
          </a:xfrm>
          <a:prstGeom prst="rect">
            <a:avLst/>
          </a:prstGeom>
          <a:solidFill>
            <a:srgbClr val="FFC000"/>
          </a:solidFill>
          <a:ln w="19050">
            <a:noFill/>
          </a:ln>
        </p:spPr>
        <p:txBody>
          <a:bodyPr wrap="square" lIns="91440" tIns="45720" rIns="91440" bIns="45720" anchor="t">
            <a:spAutoFit/>
          </a:bodyPr>
          <a:lstStyle/>
          <a:p>
            <a:pPr lvl="0">
              <a:lnSpc>
                <a:spcPct val="150000"/>
              </a:lnSpc>
            </a:pPr>
            <a:r>
              <a:rPr lang="zh-TW" altLang="en-US" sz="3200" b="1" dirty="0">
                <a:latin typeface="微軟正黑體" panose="020B0604030504040204" pitchFamily="34" charset="-120"/>
                <a:ea typeface="微軟正黑體" panose="020B0604030504040204" pitchFamily="34" charset="-120"/>
              </a:rPr>
              <a:t>系課程和系務會議</a:t>
            </a:r>
            <a:endParaRPr lang="en-US" altLang="zh-TW" sz="2400" b="1" dirty="0">
              <a:latin typeface="微軟正黑體"/>
              <a:ea typeface="微軟正黑體"/>
            </a:endParaRPr>
          </a:p>
          <a:p>
            <a:pPr marL="457200" indent="-457200" algn="just">
              <a:lnSpc>
                <a:spcPct val="150000"/>
              </a:lnSpc>
              <a:buFont typeface="+mj-lt"/>
              <a:buAutoNum type="arabicPeriod"/>
            </a:pPr>
            <a:r>
              <a:rPr lang="zh-TW" altLang="en-US" sz="2400" b="1" dirty="0">
                <a:latin typeface="微軟正黑體"/>
                <a:ea typeface="微軟正黑體"/>
              </a:rPr>
              <a:t>配合系上作業時間，將就業學程課程送系課程會議審查。</a:t>
            </a:r>
          </a:p>
          <a:p>
            <a:pPr algn="just">
              <a:lnSpc>
                <a:spcPct val="150000"/>
              </a:lnSpc>
            </a:pPr>
            <a:r>
              <a:rPr lang="zh-TW" altLang="en-US" sz="2400" dirty="0">
                <a:latin typeface="微軟正黑體"/>
                <a:ea typeface="微軟正黑體"/>
              </a:rPr>
              <a:t>系課和系務會議通過後可以開始向教務處申請科目代號和提交院系所支開課資料表 </a:t>
            </a:r>
            <a:r>
              <a:rPr lang="en-US" altLang="zh-TW" sz="2400" b="1" dirty="0">
                <a:solidFill>
                  <a:srgbClr val="FF0000"/>
                </a:solidFill>
                <a:latin typeface="微軟正黑體"/>
                <a:ea typeface="微軟正黑體"/>
              </a:rPr>
              <a:t>(</a:t>
            </a:r>
            <a:r>
              <a:rPr lang="zh-TW" altLang="en-US" sz="2400" b="1" dirty="0">
                <a:solidFill>
                  <a:srgbClr val="FF0000"/>
                </a:solidFill>
                <a:latin typeface="微軟正黑體"/>
                <a:ea typeface="微軟正黑體"/>
              </a:rPr>
              <a:t>課程會議結果送到院課程委員會就可以了</a:t>
            </a:r>
            <a:r>
              <a:rPr lang="en-US" altLang="zh-TW" sz="2400" b="1" dirty="0">
                <a:solidFill>
                  <a:srgbClr val="FF0000"/>
                </a:solidFill>
                <a:latin typeface="微軟正黑體"/>
                <a:ea typeface="微軟正黑體"/>
              </a:rPr>
              <a:t>. </a:t>
            </a:r>
            <a:r>
              <a:rPr lang="zh-TW" altLang="en-US" sz="2400" b="1" dirty="0">
                <a:solidFill>
                  <a:srgbClr val="FF0000"/>
                </a:solidFill>
                <a:latin typeface="微軟正黑體"/>
                <a:ea typeface="微軟正黑體"/>
              </a:rPr>
              <a:t>因為是選修課</a:t>
            </a:r>
            <a:r>
              <a:rPr lang="en-US" altLang="zh-TW" sz="2400" b="1" dirty="0">
                <a:solidFill>
                  <a:srgbClr val="FF0000"/>
                </a:solidFill>
                <a:latin typeface="微軟正黑體"/>
                <a:ea typeface="微軟正黑體"/>
              </a:rPr>
              <a:t>)</a:t>
            </a:r>
          </a:p>
          <a:p>
            <a:pPr marL="457200" indent="-457200" algn="just">
              <a:lnSpc>
                <a:spcPct val="150000"/>
              </a:lnSpc>
              <a:buFont typeface="+mj-lt"/>
              <a:buAutoNum type="arabicPeriod"/>
            </a:pPr>
            <a:endParaRPr lang="en-US" altLang="zh-TW" sz="2400" dirty="0">
              <a:latin typeface="微軟正黑體"/>
              <a:ea typeface="微軟正黑體"/>
            </a:endParaRPr>
          </a:p>
          <a:p>
            <a:pPr marL="514350" indent="-514350">
              <a:lnSpc>
                <a:spcPct val="150000"/>
              </a:lnSpc>
              <a:buFont typeface="+mj-lt"/>
              <a:buAutoNum type="arabicPeriod" startAt="2"/>
            </a:pPr>
            <a:r>
              <a:rPr lang="zh-TW" altLang="en-US" sz="2400" b="1" dirty="0">
                <a:latin typeface="微軟正黑體" panose="020B0604030504040204" pitchFamily="34" charset="-120"/>
                <a:ea typeface="微軟正黑體" panose="020B0604030504040204" pitchFamily="34" charset="-120"/>
              </a:rPr>
              <a:t>請至教務處網頁</a:t>
            </a:r>
            <a:r>
              <a:rPr lang="en-US" altLang="zh-TW" sz="2400" b="1" dirty="0">
                <a:latin typeface="微軟正黑體" panose="020B0604030504040204" pitchFamily="34" charset="-120"/>
                <a:ea typeface="微軟正黑體" panose="020B0604030504040204" pitchFamily="34" charset="-120"/>
              </a:rPr>
              <a:t>(</a:t>
            </a:r>
            <a:r>
              <a:rPr lang="zh-TW" altLang="en-US" sz="2400" b="1" dirty="0">
                <a:latin typeface="微軟正黑體" panose="020B0604030504040204" pitchFamily="34" charset="-120"/>
                <a:ea typeface="微軟正黑體" panose="020B0604030504040204" pitchFamily="34" charset="-120"/>
              </a:rPr>
              <a:t>分類</a:t>
            </a:r>
            <a:r>
              <a:rPr lang="en-US" altLang="zh-TW" sz="2400" b="1" dirty="0">
                <a:latin typeface="微軟正黑體" panose="020B0604030504040204" pitchFamily="34" charset="-120"/>
                <a:ea typeface="微軟正黑體" panose="020B0604030504040204" pitchFamily="34" charset="-120"/>
              </a:rPr>
              <a:t>/</a:t>
            </a:r>
            <a:r>
              <a:rPr lang="zh-TW" altLang="en-US" sz="2400" b="1" dirty="0">
                <a:latin typeface="微軟正黑體" panose="020B0604030504040204" pitchFamily="34" charset="-120"/>
                <a:ea typeface="微軟正黑體" panose="020B0604030504040204" pitchFamily="34" charset="-120"/>
              </a:rPr>
              <a:t>課務</a:t>
            </a:r>
            <a:r>
              <a:rPr lang="en-US" altLang="zh-TW" sz="2400" b="1" dirty="0">
                <a:latin typeface="微軟正黑體" panose="020B0604030504040204" pitchFamily="34" charset="-120"/>
                <a:ea typeface="微軟正黑體" panose="020B0604030504040204" pitchFamily="34" charset="-120"/>
              </a:rPr>
              <a:t>)</a:t>
            </a:r>
            <a:r>
              <a:rPr lang="zh-TW" altLang="en-US" sz="2400" b="1" dirty="0">
                <a:latin typeface="微軟正黑體" panose="020B0604030504040204" pitchFamily="34" charset="-120"/>
                <a:ea typeface="微軟正黑體" panose="020B0604030504040204" pitchFamily="34" charset="-120"/>
              </a:rPr>
              <a:t>的地方下載表單</a:t>
            </a:r>
            <a:endParaRPr lang="en-US" altLang="zh-TW" sz="2400" b="1" dirty="0">
              <a:latin typeface="微軟正黑體" panose="020B0604030504040204" pitchFamily="34" charset="-120"/>
              <a:ea typeface="微軟正黑體" panose="020B0604030504040204" pitchFamily="34" charset="-120"/>
            </a:endParaRPr>
          </a:p>
          <a:p>
            <a:pPr>
              <a:lnSpc>
                <a:spcPct val="150000"/>
              </a:lnSpc>
            </a:pPr>
            <a:r>
              <a:rPr lang="en-US" altLang="zh-TW" sz="2400" dirty="0">
                <a:latin typeface="微軟正黑體" panose="020B0604030504040204" pitchFamily="34" charset="-120"/>
                <a:ea typeface="微軟正黑體" panose="020B0604030504040204" pitchFamily="34" charset="-120"/>
              </a:rPr>
              <a:t>(1) </a:t>
            </a:r>
            <a:r>
              <a:rPr lang="zh-TW" altLang="en-US" sz="2400" dirty="0">
                <a:latin typeface="微軟正黑體" panose="020B0604030504040204" pitchFamily="34" charset="-120"/>
                <a:ea typeface="微軟正黑體" panose="020B0604030504040204" pitchFamily="34" charset="-120"/>
              </a:rPr>
              <a:t>請下載</a:t>
            </a:r>
            <a:r>
              <a:rPr lang="en-US" altLang="zh-TW" sz="2400" b="1" dirty="0">
                <a:solidFill>
                  <a:srgbClr val="FF0000"/>
                </a:solidFill>
                <a:latin typeface="微軟正黑體" panose="020B0604030504040204" pitchFamily="34" charset="-120"/>
                <a:ea typeface="微軟正黑體" panose="020B0604030504040204" pitchFamily="34" charset="-120"/>
              </a:rPr>
              <a:t>05(</a:t>
            </a:r>
            <a:r>
              <a:rPr lang="zh-TW" altLang="en-US" sz="2400" b="1" dirty="0">
                <a:solidFill>
                  <a:srgbClr val="FF0000"/>
                </a:solidFill>
                <a:latin typeface="微軟正黑體" panose="020B0604030504040204" pitchFamily="34" charset="-120"/>
                <a:ea typeface="微軟正黑體" panose="020B0604030504040204" pitchFamily="34" charset="-120"/>
              </a:rPr>
              <a:t>新開中英文科目名稱對照申請表</a:t>
            </a:r>
            <a:r>
              <a:rPr lang="en-US" altLang="zh-TW" sz="2400" b="1" dirty="0">
                <a:solidFill>
                  <a:srgbClr val="FF0000"/>
                </a:solidFill>
                <a:latin typeface="微軟正黑體" panose="020B0604030504040204" pitchFamily="34" charset="-120"/>
                <a:ea typeface="微軟正黑體" panose="020B0604030504040204" pitchFamily="34" charset="-120"/>
              </a:rPr>
              <a:t>)</a:t>
            </a:r>
            <a:r>
              <a:rPr lang="zh-TW" altLang="en-US" sz="2400" dirty="0">
                <a:latin typeface="微軟正黑體" panose="020B0604030504040204" pitchFamily="34" charset="-120"/>
                <a:ea typeface="微軟正黑體" panose="020B0604030504040204" pitchFamily="34" charset="-120"/>
              </a:rPr>
              <a:t>向教務處申請科目代號</a:t>
            </a:r>
          </a:p>
          <a:p>
            <a:pPr>
              <a:lnSpc>
                <a:spcPct val="150000"/>
              </a:lnSpc>
            </a:pPr>
            <a:r>
              <a:rPr lang="en-US" altLang="zh-TW" sz="2400" dirty="0">
                <a:latin typeface="微軟正黑體" panose="020B0604030504040204" pitchFamily="34" charset="-120"/>
                <a:ea typeface="微軟正黑體" panose="020B0604030504040204" pitchFamily="34" charset="-120"/>
              </a:rPr>
              <a:t>(2) </a:t>
            </a:r>
            <a:r>
              <a:rPr lang="zh-TW" altLang="en-US" sz="2400" dirty="0">
                <a:latin typeface="微軟正黑體" panose="020B0604030504040204" pitchFamily="34" charset="-120"/>
                <a:ea typeface="微軟正黑體" panose="020B0604030504040204" pitchFamily="34" charset="-120"/>
              </a:rPr>
              <a:t>如果超過系統開課時間，就必需下載填寫</a:t>
            </a:r>
            <a:r>
              <a:rPr lang="en-US" altLang="zh-TW" sz="2400" b="1" dirty="0">
                <a:solidFill>
                  <a:srgbClr val="FF0000"/>
                </a:solidFill>
                <a:latin typeface="微軟正黑體" panose="020B0604030504040204" pitchFamily="34" charset="-120"/>
                <a:ea typeface="微軟正黑體" panose="020B0604030504040204" pitchFamily="34" charset="-120"/>
              </a:rPr>
              <a:t>04(</a:t>
            </a:r>
            <a:r>
              <a:rPr lang="zh-TW" altLang="en-US" sz="2400" b="1" dirty="0">
                <a:solidFill>
                  <a:srgbClr val="FF0000"/>
                </a:solidFill>
                <a:latin typeface="微軟正黑體" panose="020B0604030504040204" pitchFamily="34" charset="-120"/>
                <a:ea typeface="微軟正黑體" panose="020B0604030504040204" pitchFamily="34" charset="-120"/>
              </a:rPr>
              <a:t>院系所支開課資料表</a:t>
            </a:r>
            <a:r>
              <a:rPr lang="en-US" altLang="zh-TW" sz="2400" b="1" dirty="0">
                <a:solidFill>
                  <a:srgbClr val="FF0000"/>
                </a:solidFill>
                <a:latin typeface="微軟正黑體" panose="020B0604030504040204" pitchFamily="34" charset="-120"/>
                <a:ea typeface="微軟正黑體" panose="020B0604030504040204" pitchFamily="34" charset="-120"/>
              </a:rPr>
              <a:t>)</a:t>
            </a:r>
            <a:r>
              <a:rPr lang="zh-TW" altLang="en-US" sz="2400" dirty="0">
                <a:latin typeface="微軟正黑體" panose="020B0604030504040204" pitchFamily="34" charset="-120"/>
                <a:ea typeface="微軟正黑體" panose="020B0604030504040204" pitchFamily="34" charset="-120"/>
              </a:rPr>
              <a:t>，提交給會辦單位做審核</a:t>
            </a:r>
            <a:endParaRPr lang="en-US" altLang="zh-TW" sz="2400" dirty="0">
              <a:latin typeface="微軟正黑體" panose="020B0604030504040204" pitchFamily="34" charset="-120"/>
              <a:ea typeface="微軟正黑體" panose="020B0604030504040204" pitchFamily="34" charset="-120"/>
            </a:endParaRPr>
          </a:p>
        </p:txBody>
      </p:sp>
      <p:sp>
        <p:nvSpPr>
          <p:cNvPr id="5" name="圓角矩形 4">
            <a:hlinkClick r:id="rId4"/>
          </p:cNvPr>
          <p:cNvSpPr/>
          <p:nvPr/>
        </p:nvSpPr>
        <p:spPr>
          <a:xfrm>
            <a:off x="11770216" y="2063015"/>
            <a:ext cx="4196442" cy="743323"/>
          </a:xfrm>
          <a:prstGeom prst="roundRect">
            <a:avLst/>
          </a:prstGeom>
          <a:solidFill>
            <a:srgbClr val="FFC81F"/>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2800" b="1" dirty="0">
                <a:solidFill>
                  <a:schemeClr val="tx1"/>
                </a:solidFill>
                <a:latin typeface="微軟正黑體" panose="020B0604030504040204" pitchFamily="34" charset="-120"/>
                <a:ea typeface="微軟正黑體" panose="020B0604030504040204" pitchFamily="34" charset="-120"/>
                <a:hlinkClick r:id="rId4"/>
              </a:rPr>
              <a:t>點我進入教務處表單網頁</a:t>
            </a:r>
            <a:endParaRPr lang="zh-TW" altLang="en-US" sz="2800" b="1" dirty="0">
              <a:solidFill>
                <a:schemeClr val="tx1"/>
              </a:solidFill>
              <a:latin typeface="微軟正黑體" panose="020B0604030504040204" pitchFamily="34" charset="-120"/>
              <a:ea typeface="微軟正黑體" panose="020B0604030504040204" pitchFamily="34" charset="-120"/>
            </a:endParaRPr>
          </a:p>
        </p:txBody>
      </p:sp>
      <p:pic>
        <p:nvPicPr>
          <p:cNvPr id="6" name="圖片 5"/>
          <p:cNvPicPr>
            <a:picLocks noChangeAspect="1"/>
          </p:cNvPicPr>
          <p:nvPr/>
        </p:nvPicPr>
        <p:blipFill>
          <a:blip r:embed="rId5"/>
          <a:stretch>
            <a:fillRect/>
          </a:stretch>
        </p:blipFill>
        <p:spPr>
          <a:xfrm>
            <a:off x="14038919" y="3012981"/>
            <a:ext cx="3995659" cy="5504002"/>
          </a:xfrm>
          <a:prstGeom prst="rect">
            <a:avLst/>
          </a:prstGeom>
          <a:ln w="28575">
            <a:solidFill>
              <a:schemeClr val="tx1"/>
            </a:solidFill>
          </a:ln>
        </p:spPr>
      </p:pic>
      <p:pic>
        <p:nvPicPr>
          <p:cNvPr id="7" name="圖片 6"/>
          <p:cNvPicPr>
            <a:picLocks noChangeAspect="1"/>
          </p:cNvPicPr>
          <p:nvPr/>
        </p:nvPicPr>
        <p:blipFill>
          <a:blip r:embed="rId6"/>
          <a:stretch>
            <a:fillRect/>
          </a:stretch>
        </p:blipFill>
        <p:spPr>
          <a:xfrm>
            <a:off x="9838585" y="3012980"/>
            <a:ext cx="3863262" cy="5504003"/>
          </a:xfrm>
          <a:prstGeom prst="rect">
            <a:avLst/>
          </a:prstGeom>
          <a:ln w="28575">
            <a:solidFill>
              <a:schemeClr val="tx1"/>
            </a:solidFill>
          </a:ln>
        </p:spPr>
      </p:pic>
      <p:sp>
        <p:nvSpPr>
          <p:cNvPr id="31" name="文字方塊 30"/>
          <p:cNvSpPr txBox="1"/>
          <p:nvPr/>
        </p:nvSpPr>
        <p:spPr>
          <a:xfrm>
            <a:off x="9838585" y="8676339"/>
            <a:ext cx="3863262" cy="954107"/>
          </a:xfrm>
          <a:prstGeom prst="rect">
            <a:avLst/>
          </a:prstGeom>
          <a:solidFill>
            <a:schemeClr val="tx1"/>
          </a:solidFill>
          <a:ln w="19050">
            <a:noFill/>
          </a:ln>
        </p:spPr>
        <p:txBody>
          <a:bodyPr wrap="square" rtlCol="0">
            <a:spAutoFit/>
          </a:bodyPr>
          <a:lstStyle/>
          <a:p>
            <a:pPr algn="ctr"/>
            <a:r>
              <a:rPr lang="en-US" altLang="zh-TW" sz="2800" b="1" dirty="0">
                <a:solidFill>
                  <a:schemeClr val="bg1"/>
                </a:solidFill>
                <a:latin typeface="微軟正黑體" panose="020B0604030504040204" pitchFamily="34" charset="-120"/>
                <a:ea typeface="微軟正黑體" panose="020B0604030504040204" pitchFamily="34" charset="-120"/>
              </a:rPr>
              <a:t>05</a:t>
            </a:r>
            <a:r>
              <a:rPr lang="zh-TW" altLang="en-US" sz="2800" b="1" dirty="0">
                <a:solidFill>
                  <a:schemeClr val="bg1"/>
                </a:solidFill>
                <a:latin typeface="微軟正黑體" panose="020B0604030504040204" pitchFamily="34" charset="-120"/>
                <a:ea typeface="微軟正黑體" panose="020B0604030504040204" pitchFamily="34" charset="-120"/>
              </a:rPr>
              <a:t> 新開中英文科目</a:t>
            </a:r>
            <a:endParaRPr lang="en-US" altLang="zh-TW" sz="2800" b="1" dirty="0">
              <a:solidFill>
                <a:schemeClr val="bg1"/>
              </a:solidFill>
              <a:latin typeface="微軟正黑體" panose="020B0604030504040204" pitchFamily="34" charset="-120"/>
              <a:ea typeface="微軟正黑體" panose="020B0604030504040204" pitchFamily="34" charset="-120"/>
            </a:endParaRPr>
          </a:p>
          <a:p>
            <a:pPr algn="ctr"/>
            <a:r>
              <a:rPr lang="zh-TW" altLang="en-US" sz="2800" b="1" dirty="0">
                <a:solidFill>
                  <a:schemeClr val="bg1"/>
                </a:solidFill>
                <a:latin typeface="微軟正黑體" panose="020B0604030504040204" pitchFamily="34" charset="-120"/>
                <a:ea typeface="微軟正黑體" panose="020B0604030504040204" pitchFamily="34" charset="-120"/>
              </a:rPr>
              <a:t>名稱對照申請表</a:t>
            </a:r>
            <a:endParaRPr lang="zh-TW" altLang="zh-TW" sz="2800" b="1" dirty="0">
              <a:solidFill>
                <a:schemeClr val="bg1"/>
              </a:solidFill>
              <a:latin typeface="微軟正黑體" panose="020B0604030504040204" pitchFamily="34" charset="-120"/>
              <a:ea typeface="微軟正黑體" panose="020B0604030504040204" pitchFamily="34" charset="-120"/>
            </a:endParaRPr>
          </a:p>
        </p:txBody>
      </p:sp>
      <p:sp>
        <p:nvSpPr>
          <p:cNvPr id="32" name="文字方塊 31"/>
          <p:cNvSpPr txBox="1"/>
          <p:nvPr/>
        </p:nvSpPr>
        <p:spPr>
          <a:xfrm>
            <a:off x="14038918" y="8891782"/>
            <a:ext cx="3995659" cy="523220"/>
          </a:xfrm>
          <a:prstGeom prst="rect">
            <a:avLst/>
          </a:prstGeom>
          <a:solidFill>
            <a:schemeClr val="tx1"/>
          </a:solidFill>
          <a:ln w="19050">
            <a:noFill/>
          </a:ln>
        </p:spPr>
        <p:txBody>
          <a:bodyPr wrap="square" rtlCol="0">
            <a:spAutoFit/>
          </a:bodyPr>
          <a:lstStyle/>
          <a:p>
            <a:pPr algn="ctr"/>
            <a:r>
              <a:rPr lang="en-US" altLang="zh-TW" sz="2800" b="1" dirty="0">
                <a:solidFill>
                  <a:schemeClr val="bg1"/>
                </a:solidFill>
                <a:latin typeface="微軟正黑體" panose="020B0604030504040204" pitchFamily="34" charset="-120"/>
                <a:ea typeface="微軟正黑體" panose="020B0604030504040204" pitchFamily="34" charset="-120"/>
              </a:rPr>
              <a:t>04</a:t>
            </a:r>
            <a:r>
              <a:rPr lang="zh-TW" altLang="en-US" sz="2800" b="1" dirty="0">
                <a:solidFill>
                  <a:schemeClr val="bg1"/>
                </a:solidFill>
                <a:latin typeface="微軟正黑體" panose="020B0604030504040204" pitchFamily="34" charset="-120"/>
                <a:ea typeface="微軟正黑體" panose="020B0604030504040204" pitchFamily="34" charset="-120"/>
              </a:rPr>
              <a:t> 院系所支開課資料表</a:t>
            </a:r>
            <a:endParaRPr lang="zh-TW" altLang="zh-TW" sz="2800" b="1" dirty="0">
              <a:solidFill>
                <a:schemeClr val="bg1"/>
              </a:solidFill>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32011735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descr="data:image/png;base64,%20iVBORw0KGgoAAAANSUhEUgAAAKYAAACmCAYAAABQiPR3AAAAAXNSR0IArs4c6QAAAARnQU1BAACxjwv8YQUAAAAJcEhZcwAADsMAAA7DAcdvqGQAADFASURBVHhe7Z0JgBTFvf+rqo859uRcbrxQ5IZFLg8OUfGMF0hQI0pAjc88X0y8I6IxJv/4TIyJAqIYVFQ8UQSfF6LIsYCgwKKCcp/LvbuzM91dVf/fr6cHlmXO3dnZXbY/0DvT1T09Pd3f/h1V1dXExcXFxcXFxcXFxcWlMUCd1zpHzBvalQv5kJDkVCnk+54c8g86dEGZs9ilkcGc1zpFzB5WYHH5supTRus6O8uTpT5mlZH7nMUujZB6IUyuyq6aRnvzICeWKQixBJGUjHQWuzRCakWYcv5g7/b3C/3ObGKE1IjKiJTOPLwySn3OXELgc1S8NyhHzhqpOEUuDZy0ChMFYswd/HuznP7YgmWvNz8YOklOKdScxTGxnNfKQKyZFOLj8zqZcwZ/YCn6Zitrz1fGnHMHOYtcGjBpFWZo7uBfKAp9XNNZe01jbVQPeZi3zbnFWZx2loPohaU8o/mVSyEUaKJ6lYFMUf99+I1zWjiruDRQ0ipMKuTZTFV0jBMtC0we/KeM3F0x+9yTnVXSSq+OuTcwSi7iIfg+LokVFEShpJfHrxQ4q7g0UNIqTIWy74XBCXUqoVCcTGOdVI3dES6Jjuq8VgYEFxfx8fA2ksvfUVgxEpuqoEou5WZuiUPhEpeGSlqFWbJfe10KuVSBRCaCBHFC6Dmh/INh/Zyi45BSloOgOYt8DAQGpSXhmehw07pd1Vk3CzJ4JHIxCEtM9V/11dbwnEtDJa3CbP2rT8qlFE+AWHjE4nHIYiDezNGo+ANkzXq49Fj2efSVlkneZQojqpcR00C7S/7lLD4OMXdYF3i5DUUfQYHPwveuhu95zinKKP8zoJ1v3IDcpnecldPs7h4FWRjFOItcqkHaDx5m4Wa7nFcgARplGWFrxtDdChkENzvQc9mCVXZhFeQnw/NMw7pBCnKSIPxT7/KvPqGTSHgDVTDnnPdn1aPeH9k+Wkv8IZaQY2D7r9mFGeLX5+ScTqW8TpFkMOzESeAe4C3ZAYsWK4y+2WJh6bJJcC2F13ZJllq5qkPzhvWhgn+uMpaHFhOFAy/S5KJ/1hVfLnNWqzYgzL+rXvUuC5IeBFw6MYL8Q61ZaCQbtKTCLqxlRo4kSrMdWbfBIbxfYawthCOY69ngQWXwoy0hSqF4qkk8k15ctK80vNQlGdLqyiN4Lv78Gzg5/6AQK6JoFK+CZ+tDfw5d56xSIyCleh1EuV/1KAQncOElFqePZUqUE+G4Nd2e/SCl7BnwBm3x4sN6V0zCcML3YL1RnDmQkN2tkdALEwpJ8g0OLrVjMRFs/eEV9Hoh5YWUsO9VKZ6jly3Y5SyuMWLesHMtzsdSrKQidLp+2fxFzqJaZ3z/7GtUlb4GR0+L1AjEA8JftJ6Tpnxd/ohT5JKApISJTX0h3+6LYOVziULW6z46q7H2/LnhgoKs7EDgCxBbX55k5IiJILj67bD+8KmLy753il3ikJQrN317bmeUzdb96n2MsGlGOZ1vfjj4SjF3hMdZpdGQXRa4Dl4KRQrpDLp2dPmUyoudIpcEJBTm8uWFGmX0Lk2nKraswMVPdZ31hYzmLUsEXwm9f24fZ9UTBnDPdPBgu97/mONz0+C8fMrkBAidaRIe/BjQNTFCe2J8Gi5xiUdCVy5BmOaunA2aRjvYzYwOmGkrml3neEgK+fSOveSJk29eEHQWNzjuHEE85qHcIZKKy2G2NyUyHzS0F37mYkHFZ4rqX8zN4LXgwqejBUwVbDOwBJ2n5x6+6pmPSMgpdolBQmEiwQ8G/9Gjs0dx9UhLSwQFAijMvk1D3goJyFSnOCmWTyn0d/CaZ0iLDBBSdILNNAVrpcHXBISkO2F+HVwQS/I/+G4LfZNw52Np5/Zzve25VJ9UCL0Sfo5eOaHB+BBiQ1MQuQretoFf27YaugwnQJy8I0Olo6euIKZT7BKDpIQpZ3XReXbBWCnFPaqunCrAcopKZgOrhLgh3lIv/SKpzr17X+jVRRJzlJBsFGy9E8RfqgYqxIp43CHcMuewBkzYXAnW+WtG6UzVQ97Pv371AXsjaeLX5+adzIR4G35Cb0xmookO98lOYOC1OtYSUWEDFpdPTF5U+oBT5BKHpOIdOqrYUC+ZP9ViZLhliCeFlKUquHGsREaXjmdNUpIw2/zxhV4tdk3r/oQg/BOvrkwEMZ6JosRlBog9aAhSARO+Ym8hO1xgNEtX2YVgcV4IBchnO5/vep2cRdLVIZhqUvzFA6JERxBLc/aFAn+qK0o8RPB7OOVyebjEJRF4zFLGmDO0EE7XfYyRS2HWB2ZtriLJuHj1lLuf73k2xG//9uu0J4oAhZcKKFJdpSBgwbmgMwRV7m0zblXcjh6JuH1gzqVwab4FR8GbTH1kdQlbW/mTavAhzxRVbHOKXeJQrQwRYskVWpa8kQs5SBDRT9G1MfFEWTKt25WKIt71arRn0JQpixJB4YTgsyBRxa+zm1VivbZj2pkdw0urh6AULXGtihLBiwpCn3WuKJOnWhYzFUqe73E5U8l/QABN0F2nCx8EhSDULy0uRrUav2a3U5w0Ewpb+5m37H2wZudX10UnC2bkUtI7n/36cMweUy7HUqt1arte7N6dMvJvOPlpFSWCsSi49vNg+09tnN7R6xQnjUcJqVTKLGe2VoHQxRKCf+HMuiRBrQlz1d96ZFEh/6rrtD1m17VBCM64prAx2TLnJqcoaQ779huQsO2zk7daBONLSA1XVOiq68ZToNaE2bqJHKkq9OIQ3ideS0RiQ8nJ/Vue69k2PJcc/1lAguBevwlXUNUe4cSHLPzPgkMHnSKXJKgVYW6c2NHLqLwT6yVrO7HA+k5dZx29Ok/5bkzYu0/Axx6sLauJmwWjboIyl4RLXJIl5ikRnw4r4CHZ1bKEDpf9UXlRSRVBylSPvpJd9Em5U3oMJdO6X0GYfAtWTqpbWE3BaiTI9FfoUrk4N8UqpFvPzv5UZfT8ZHsKpQJaSyHlZqaKAc8uCKSty19jIKrFDH0wuBsPinmKSj7z5qjzvH7lo6OTOo9p9AszZL6Eo184HzkGQeSlHk3JiCgRM5xYFVqSn2kXpIAg9OWYNes1BC0xHIM1rihTJ6owmUIfUP1Kb2x6tCo4sXBMocgE84xQRfeya0OadlzSseX5Lk3hhPSQcepg0EyjNQknBvHBk2uvF2dF/Ca0mmCdzg6XpADjH3Mpf8LvqAreLmGaJgkZoWpN+FkwxB86m3NJgain25wzZKmqs372AFcxUL0KMQLmk57Lv/yDU2RTMr1bZ8npfEWhrfCWg6rgF2Il+8Fyy27iy/UpJNvLohotXI7rVRiS+HRK8rNUW6TRQGGGDD6rYPxa7C+ZErednf2/CqO/q+zOhRBEVVVy4fkjyCkdTyVcpNaHBO/aDFQEdmwr2Trk2offWe8UuyRJ1NNszRnyoOJT/oR9aqIC6uCWDJpcXum7/Iv/c0ptdk7u0Z+pchFjEGVWURt+GdZnbt0PVgi2jfMUTGFBvkqaZClHEiW0jiiSnQdNUhoICwIXNQFhtoJ1o6HZzZWyqGDc6v5OUdKMH5gzSGVyLnxxHu5DRJRXXnYVuWD4Jagy2yenBN4kzzlk4rQf7XOtK8wUierKlYB82gpYj5um+BHit20wba00bTMNvpJL8ZuqokQUJnWPRo8TJYKCKwtxYoAoj7pnSfYcMsmBsqMWicPbXShKCBtwHZxwfZy3O3c46x2D/X0yasybiOcXly4C67wCv0NI2DewdldeehU5f+hFRMLOiFCICMNIbQoG8YfkG0bAvQmtGkQ9xzVhx7Tu52VpdEEoSksPnngUIFrCsCgrE7acuRAi7AKhHgZLWXkd3Bp2HTu5pW6/Vt06dpszOP+hYNzazk5RSoDVvFGlYgaoklx12dXkgvMvBiMJaVyqlrISTNcw3OnjOXvMSqfIJUnSXo8J0aKJojxeeOGYMdvHiN9TaSzMI0hScsgiW/YZRyzlMcD66O6xY3JMqUgatfoqGSS35lNFW3/1FdeQ8yGurKkoXWpG2oVJqQxAiFYaTZgIWrvWTTS7E0bV8w5Ztd0Xsyq4XtMchTTLiR5fIvh9MFW7G9y0ooptt437zRfDL7iEUPhCV5R1S9qFqTP1EGhvD3Yijgaebh3cbpum0cVZ9WMRUbbITTj+K6672XlbLbp17RkgKiZhrijrmrQL0+LBfRAuboX8ISa2OCGLtsUZ1a2HiYiyJYgyhgE+AlwMhDJa7MxWC4lVQq4m6wVpF2aLX/9QChZnQyyLGQFFhwlLm4hbd8or0wwtZU5iS4nfZIKmLFNGHbAraaS0Yl4l1cGCnVKwv34d8FD3M9jDXW4lE9N/jjNBtXc6OPecLqEPhzwB01PGB+ceM/YlpD5FQaynTGTmAA9YTowdK+sB3+IgrM1z1aS2ocC6QoqfqTBr5Mq5IPtRTMl8ZyKwAwsXvFQyWie3NFPG74GD+oxKOsccl7Q+k7Iwy98b1Mb8cOgkRaoLdJ3dp3uU/yFM+cj4cMiR5kCPwj4RQibVawdFGGu9ZLukoYgh4y9qffsPm5yiakEZKRaWZaSlK5yi4KgIG/Sgsd8pyRjKxC7XwnePhYBf45I9TCam8ASRekLSwsRBV0NzBo/VNP3/VJ0+DFaquYV3M4Y40TysCSjsSLt5k5u/3QQWY6GGgV8tg6IOmSBLSY+r7E8VVSUL4ZeW2AFrTWEML5al7LxxNbphLmUe7NoeQqlHiQqXWbja7mJGKkY5SxsMSQkz+MF5nUz/njmqwqZrKu2GgsR+kJWBA3BMARySV7BZsbalqeAXC7nZ4yOznaJqQ/tev5dQZRbRYldLJQMDUUrTLJMKed0pyhhUEQ8TlZ1p32+MZwQvMkkeIA90bh1eo2GQlDBVRfmb5lMvwGqUqsPE4GAHZpDvk1y85BTbeCX7nAvxDbZh1yYqDr3J5Ix0DYTAGJ8qDHMLA/NZbUDYcLG8q/e7foFTUjOmFPrZywMeUGb0G0ne7ZnvlB6HMrHr1XC0b7JFGQHfK7QTZex3TkmDIKEw5fLL/FQl/QlYyUiCYgsSBQfGygjxufA6Qr/iy8XhpWHsDruMPI+tPbUlTbsZUshNgsuXnaIaA1bze2nJB7llCYadNyqBvwPrD8BJO6/Ht9szj054KLSOKeZDTlHNydbOIir5o9TZLFrmWUZfPuvP5NXCc8isLkfHtA+78MeJwjTbUlYGPZdCbiV/7DzQKan3JLaYfedUwIn6EQJp+yRgokEZBU8l14BSx+wuD12rX7og6ggToly8wjlZUhtWM7JFCCmmFIwv3uDMpgV14JhXiOT3SSlCEcsZrtCSkLZ7yFaZbU97pdceUAmFaq+jayBKY4MiyY20701b7MI0QKm4CVyy144ZVXYa9aj3M6nOYaHsz8CS3kne7teOKvJhWKfzMdYyAloUheYwyh4iEwfXLE7JEEkpxpgzpD+sOVlltJfJxRZK5RTNHiF4YUL3ueP5LiO8qvIWHNKsqP0zYQ/KgoJs2WscyTlwLbSGpxbEHn4Tq5kMLpbuLTEvOPPeH2plfHNr8aujqUKfYAo9abvpJa+bJ5MvRSuyRWTZ+9iGVpD+Sgm5TttEOrMDWN001+L0bu/Z16dvcNaXB53BCF8KwsqzOxtEwIMFx8gWnSkPkXLTT0otjZTDpRIRZ+WzG37PhUXGk8eLp9tz9ZjKux4X8cn5zcyg1dpSyMGsSxakdCvqnmk9/grG5J5o95ZXR5h2Rw4wXkKKq1uOW5OeOC4GcsVf23wY7P/P52W3a4rNLKLA3il4QwYs4/DXBHt5im6Q88Xml+5Rpv+GDvp7WseBp6/2+wtV2L1oLWOCBxGPGgoXRysptwgpNQnBhyfYsZRzYPEAC/m90M3h5KH128OF9RNnj2sXMaNH1l5TvuvV2QVVO2mkKkxcByuvTSl+W3Dzmmec4loj55V9F7ds5XlW17WTFB599EDOFAgpxD7LpL/4+SL/105xzXllYEdGxafwo0+L6qKjETmjaEkrwHqWgUixr2vkuGsQklniSf5o8TF3HtQ3kq7HrAnsV9+Vc05vDYX4N14Njxwe5NQnCCFsYZqW+HvLsWtqf7iVf23umpervej36jFFiSiCE4/X28ynywdPmyvSN/y3kJcTiCmTFiUSOVyoUD+Eky28hHTwQ9zhg6sM5uEYwr9xkCzV66cUZ0SYSOsJ321UVHJzhUl+UOENpompTgp8zuRymsU9D4GlTeFsVYOJG72apj2WnettJU3DKYwNrgNSOMfjr+jhFNWM6YPx3vxxtuWrLpGPYvKZC8ccxdkGRFrgbULz2P3k6dPq7Rj6aL4yyjeLPn7A789+PFBxNBTDYx8tMcIagKowY+8pvQZft9GZrT2e2XKHP8f7r5M7ZsFBSk4czOMnMlhx6+phWSmNrBwNNqP/aAhmsRpMTesliIcUj6vJvxOWMZjc/G29HCEkYxYzAteaca43gdf8I5PQ8wn1NjluqrxOZDJ8J0d77n5a0Z/b1IUyBR8wFb5qkgS7zQnCz3Vmqw9YSzgzN4AbT68oEdweTpTMrK+iRDIuTAic8AxWf6pt3tjiM6X6Z6p5WpshMzVPCsKkhA7qOH9jyqPPHYNacRZ88QgcXybtoLUUYrNQ2BtOSb2kDoRZv2F7yc2UKr8glmH3B4CEza45SAb7PiHKCnLMJt2comqhUPproitYM5V+IHuUgs0mv1xao55YtY0rzEpoz2/tQZjyMPYMApnZD0AIBDBySFqZcERZVpBp5zglqTNjYDfYysUpZeLJgj/D4AHJ5QvhgvqLK0yHjXK+N18lj0jFW0B4OIzFTisVQWx0TE4kmL9pwuSP+b4dK4v+85i57LUh4usZLeX8+Uk3A1JqjYEsuoW9sXSj2q377xF/h7VOSb3FFabDvUVd+6lez+XSPPpsKBwlJBQSxEyiNz5Gl9gidLe6Jjha39SDqL6HVErnC1X5Rvi3v2wtnXmnWPrqQLFqRuxRjKf1bkMZG1NbLpxYMsAU+jIZ9SZebfUaV5gOJSFlguXxYX81pwSFCZ7P4CDM+ErBBkoNPneXspaM0TdlwVsqTAtyIUEUprRlHs9opqn/FILME0F1MV/y6lRz2cxrxbLXTpXvTznau9yjXgMBZsdaceN4poVYzn9Y8nG4oH7jChMY/cW23oeJ92JpHV8ThXFm2J1Hx7aUoMQ71bXkFs8GO4yrLCscB0lgdg9CVTQlT9HV7syjj1cV9U3Y9gpRkPMuXzxz0qGFL13RRs0ej0PUCMmdCZIpZzs1hxJB2RQyCatF6j8ZFyb27kYwfkt1Qtfq8/nsz6eT7dI3VmiepljdczyUBMqj3zyJllJFSwmiHOf5CUQU7hwXC7SgtiU1TPuVUZrHdO1C5tUf9irqW4s6jO76TsvLyR1NepNCX2vSQkVjigKFz8CWqy1SbPmx+EpQ5qdOSb0nQeSUftasWXO93+97mcFZ4Th6VpLougfivdBmy+J9O3fuvNcprjFXf7L5lK1a/pKQ4mmxY3sp2bs3ZHcSiYCC1HVGTjs1274wIqClRFH+FkT5a7CUcNnYU3UJ3+58dApKg6wOlpDlod1kSXAnWVSxk2wwD8IO4eXAjtmXuOBq+Hs4v0/csOyv4cL6T5K/Lr3s2rXjIU3THoGDqyQjTo9HB1Gam4QwbywoaLvQKU4Lw74oeWyv1uQhYoXIjp0VIMzgMcJEcL5Dez/JygrfZozSQPeNlvIW21Kmv+Ee79S0W57g1ZImOcRD5FtjL3nx8Brybul6EgBXH+66nQD8LUJsh4hkALmxqME8OaNOYsyCgtZPgPWbBPEXt2/cclx1tAkETILB0LaKiuDYdIvyrgXFrUulOsYegSMOWNFeYQ/0RcOWEqSJlvJmECWSblEi8OudOBNiUzhNzcCtD/N3JK+0uoT8s+Uwkst0270nBNw4XDhvNiRRInUiTDjBvE2bdo8ZhvEIaM9SqtxbE8Hj8UBWbGwOBIKjO3TokPYOwat5818aqu8U6dRbxgIvkCAO8w1pA7rv/4bsG903WjO0nrVNWKThpAhbl8bl9yQTmw3EHXPWiAFayxA/pHI+wylpMNSJMCP88MP6v1iWbTlldnY28fv9RyacByu5zbLETSeddFL6Ot863DR/Y345029CC5joBKOlrAgJ4uUGuUdfA5YyLMrasJSJsL8TMv2xOV1IT29LW7AxUWAfKZln3rS8wY3PWafCHDp0qNWqVbs/WZb129LS0pllZeUznOnlw4cPvwQufHSbNm1q5daJLEW5uFTx9xBRqoiqgnlGMCRJh0O7SS++mwSECkcOOy3jyMj4WpO0J3XAfpKmqo9c4O8AMzHCENwhUxhM0BfDBQ2LTB7PeoOcOJHtHtFj7hvszIumB9qRIERxkHiTnZD8lERJfiJgr4rmmkna6yHS2RsgA7MOk4E5h0h7LURyGCcaTPYRBTMlYKpNGNPI3/cVkd/t+RzeR2nxxOZHiy+Q633DyaQFia++ekbjFGbR68PB6swGS+ifZ7YlfzO6kh00ixwqqSC7d1fYFjIa6EYlCi4iOrCUCkwn6UFyVlYp6QPTmSDYbr4y0sGDAsd1nNHqwOVKcMGJwsJkQWE+sW8xeaBkAVjsKMK0s3F+vbhh2UynpEERPes4gZFyIpM7mj1KNa2PhGymEztEBiklZKvMIpt4FinFuwtjgHJE0eK9R+EpLNb9lkbWBLLJJ4eakvcONidvH2hB3jvUiuwKseJBvoNfQfKkcSEUyhQP8+gQsuIHq69QrCYyIFt/9uC3pNjYB/tRJSLDCnUuVgqhPkre3Vbt4b/rEjzWjQq5dFYvyK8XM0q9mG0jOGBBGdHIc6EzyCPrC0ggGH6qRnU44sLxPiXBDxHpuVj+121FcvmVhZDj9YGv7EEJ6w7a7M50NS+czQD4is2XMCWCKRopCm4nw7e8RcoE3mtUZWftlh7rAXHD8ieckgZHoxOmufS1yaqu3orNgpWxa/vgaDyx+yTywJaT7YSmxqgeEIjxtVC8l5Jbmx7CIrgYqFw6L4eIvS05Uc6EeHaQJHIALDoFLF8z5lHDoylwDnnN8TWVTFNJyDAOXrnj/YqPghtbMwYXQOV7zvGK4mK34KyQjF1Sr+8dj0ejEmaoaEY3jWofUcbaChzttwqYZe80PWTEjz3Jd4Ece75mwOFVVRCY+Zi8ve3DTuFxgKyoXPJyW05ZVxBnd/hUH4hHC2FRJwXH18ErBgFryk2xxBDGvf4Nf9nFWN5lIOqrIDQYSDQw0ahPrCIK8v+VNxb9PvyhhkmjEiZfMvNPzKs9iL19YsGYIM/s7kB+u7UTqCUN1efhG9rKhea7jIxv8oVTmhCMS0lwS3uy7Ye+hIdOJlStIHnZRaTgnOUgxKNZNmZjC4d1IXuD1xOTXAIF2URj15KrFtVs2O86ptEIUyyeWSAZWc4U1g57+cSCgcXZG2LbT1kzUJQKvT2LVU+YAkLzkzPWv7Fs6Ke3LTxMszzgpRXcA+xSh1StnuKcSwEmE8QpYF+PRJ2wa0xRNUVVMN8Pf4bCqgybdjnhB1r5Ti5rop/ecnPZ1wonJkj2yIZxGzCDjxBcQRXt4zdXHLBDi/pKoxGmtWTmPYqm/FWCC68at1UGYzgiKu6hSy46TDU6mSZorkyEYBppvXtp2UVf3O7JMQ9oAiwo6hH7ruBAyNjMidcJPuMowtGTkuLpQQnjdaRVydIdsGkTfj6sJH8E0f6lvCzw+kcbyNEu+/WIRiHMUrCWWSqdRxWlN/aDjAUOOSgs6yfmLRtCPxkdpP6yz6mqdcc7JquDUDwk7+BPFZd++ivZpGyzn4NIK4MHHy1ZRJgY9uLTN3DwB5RpRKrpPklooOHrsGZ1tqR04tsry79zFtUbol9aJxg+Ii+hLL4obeCMgbt/ifacsI38PncvzE3DM1gdJFOJJ7QvNGTRH3iT0o3HiRLBLaPo0MB5wE/7dUryfJTk+xnJ9lDi06jdImULyVk/HTgRBFUZvRJCgQVX9/Q/OLKwSZ5dWk844YUpl0/RIK681ZmNCT5x1x7i2jSOjB0pKvgrklvfExxrKQUkJMiMh6yzix4Ntt1TlMXBcsajquhQiF5IxrNBqDleRnJxAqH6oQwf7BVJ0msiVvwcWmqIqfM1Rh+T3Pi/Ub2yhkOxs/W65YQXJid5V0I8VWgHdTGwzwT2CyVyKhs09mjd390d9lNpPRueSfJ8gWokZbzX6skVnde/mSOZPbxdykREhyJEMeJAtX4QZ76PkTwQ6hGLiuONOetWB3QIYEHBepL+MPfhtT39z17X1dveWVxnnNDClPOne8FV3QSxo1o5uagKVRWwltbPiqIdN5a70PVZUlhriJr4CW2IYLo8fcNbgcI1//ZIRWPVFUxVKm8HhXrEonrAmoLrR6uKQgWBHWNRkwWtJ+hTVxV6m1DZZyN7+seO7EKOjvGeYU5sYfq0gZKIEXiHYlxwNBaFTKd9Rx0/bvr4VrupZM87c3ERqpe03vl14JyiR3RVmDpYTmdJ+kHR4YQiRJvsAcsZjlEZWFUQLVrUSnXzyWK7d4ZPuaAvSM0/66ru/j7OooxyQgsTBDdB0XUl0iYeDXwyhTCMTUznxzwOpjKC81elZRXHizWxWijvwI+BwUseID7zsEdgW3mGiIg0At7YhhY1C8SJlhRHZ04FTI7gkMGhob8AZzIX3PuD1w7IbeoszggnrDDFipl94WWEXQcTA9uaYCYuyQus542x74m5s90+Sawp9vsoJggzcN04BBn4vaLZwfVZ0TLwTBMRKmb8OSDQVMWJYLUopbQA3PufaAX/4Lqe/gudRbXOCStMHhK3UFXNj9dbh6K1NK2NTMa2lkcwldeIZa4lVTrlorvGDPzcokmhdruWJMzAMw0KFK8ldPOY7acKOpuweyeDJKXvXtPT/++re3s7Ooujsnz5cn9RUVE3eG3uFKVMNXa1/hNc+trpEHd9DS6teTxh4sOipGn8kZ015k9OUXye3flbpmpP462+YSi6cNl35ZOl/b59OksqqgIJhLOsfoF7VRaSJBjv6RcJQIHjBELdAP7+saZa4LWpK8iRjgezZs1S2rVrdwHkmv8Fs8PA2q7jnGP/gA+bNm369emnn550K9MJKUyx7NU/U02/P25nDczEufyJVgSGssG3bHWK4/Pk9uY0i86nTO1GuAmiVCEDf6d06OJ7fWB1tdpMdtIBNn8eDtrNSjXq1IeWFzaF98HNkdz443898/GPfn/OYMbkf8Pi4bqua6ZpEhAohgI4UAUK8meYPoD5eWAsVvfv338fbisWJ5wrF4veaAtG8pe2/4mBHSbCHyn5f5IWJfL7tnul4NOwMc/OwHctDZy9bJJHkWa9FyUC+RD3qOQjLuXGyhX1qWK3HGFyxOQVlOnvlx/Y9b7X53kXBHkxCE8zDAOOrSQoTnyvKIpH07QzvV7vPbD8U5je+eqrrzqEtxadEy/G9JJfKrp2kp2J46UdZYLYEwJ7/rOSpSVVDXQM+TkzIONek3twAx+y6A/UZxzwcBoeKr02pwgopmhTMkBIrfh1dghUMtzk8mk4RgdsgTrLU8WCxLJpq3at8/KbDxWc+yKCrAqGU5ZloeXEsQIUEGkoEAjEtZjV3adqsapHjyzV8tdKdhDcuYe3u/WKZs2Gd5+t6mo3M042rukaCR4q++snl97+6CldBqQ0XnrX4iXBrg/PvbPr6qcntd+50FPbGTicZvS9nGMTABEBTokBgawO8fOx9VGS5sPZTGhoQDchKvnAyYsDK0d19w0QCrsXPnQZXK9qqqMfWkaIdBkwPHDVHX/G4Rv1eNVyCLp1hwl9+/aNaxQyJsw1Xc6+SVCBT6Rtbx+eKIAts8vhRFRrv+CHU0VTPfFaeSJANh503qYMg+AUBOKVtBp1MCkAvwL/Q3wm98O7TYLJlUEhvt6vWV9e/u232wcPJupJ4KEDLYnZdHvWC6rCbooTwdigheRCTJ38dbndfwC+gI7smX0lvPs9LBuERy6Jw2fDwWQOu+6OwDm/uDnHDCU+nDjiCljOLSDgPolizIwI85uuZ/f0EPGVQlmOBfFZbRI+qImPbKWrt96D/X0xClFhn00hwQvL75mUr2se9fnTVy0swXUmDM4+h1n0c1hNi/frcTtwjLbDdP7kRaU/OMVkTPe8Jgazrgfb8Dv4npPtSnZnWTTQOqqqzn/5h38E2p/RMwdE6iyJjTPkz9/BWiZ8dnpGYkyVikKF0hwTewDCfG1O9qUWCbziTNE+W18nPGoWCAGsJb7XwI93VxXl8QrDWvxtlwFjYBXSuqSsCDzNx/a97HFAwcE6bQnlo5wim5mrDx1469vyf6lUngPZ+5PwzfvRH8D/6MD++LJyzJYdT9cgvnQKY4ODp4Eo8aljs8Il8cmIMKXFivHJJGpmDPQJDQrVAFEYcJF7GDsVLOB/VnXp949HiqdgFepL4MqtREcZPg5/2I1gZY+rAH99ZcUOEOg9sM75Fpdvgn+riCZ2SB5J61PPNFRV89jbSwCO2gdJ0Je5ublJjaOUkQbdgr1bd5zRsm0IzH9vnTE/tuWCBY06JfEbXRwwKGKEMh9TB+xsvrKj18h6brPnwAVwfNvEO464TGG0GeFk/fKtxjfh0mMp3m3ugunNzq20lSC8jnBuOsDpOXJ+hGWSvsNHhtp26uGRAiLuOGDYhJk5TP+vZ8+eRU5xXDJiMSfB79jf3PMUREiFprC6WjEmiJ5OBnf0uacB1AnWF1CcIbCeKmO/6i1yJ6mSzUjq4g6L7Ob/GUDijh3+zqrAXJ8IjBBC3gqx7Q8Yo+InNY8/VNC+kwYXQSIDbbtxECX2RXgnXJKYhBvNNN91HTjbx9gVGE+5JA+eSLCeYhsr/X+z8n+6RJdKD7siPAa4PngwyFj4NZMXVbwfLo3PVX38rZmgvxGmeUerjqfljLnnGZGT31w3Ezyd2Ov1Yh3mU5D03O0UJcQ1TScIqEGwXawDzx3Z3sjdgslSPHCpolCVEnXsxMEkqXtH3v0msPPtVeUPH9ppnNOyQ6fpvuy89SDKChQexpBoGasaUCwLBoNlcBEkbS0RV5gnEChGiIJOPTfYyg9COOAUxwSdkqDykp2mr5dTlAzy8/2keNLk2RM458PBRV8eCATuhoz7LXTXWI2E9ZVYNYRi1XW7E/ySsrKypfank6T+ufLT+sz2UXDltVzf2XCAU4RpMZxsuxIyAfYakhx8I2fDdyVa8DzbNMYBK9wtTqZOWVSa8Ia9eGDPok6dOuWYptkFrOR5INIBYD07g1BPgdffnHXWWdOcVZOi3gnzm39Nne316FcEjerdy32iQSsqCP1+A2ErVxNaFiBETVyRokjKv9cOfv5h9ubeOmXN43l11LqQciu1yEXPLS1b5xSnhSVLlrQD69mppKRkxSWXXHLYKU6KeifMZd+tmu31+q6AuMQpaeSgqsCk0fU/E336a4RuguQ2gTixVqNC8s8n56814e1FifJIvIHNsuQfJy8uS65fagaof8JctgyE6XWFWRVdA3FuJPo/phC6d3/YtccAmy5Bz8XvZW+csVErfQwsaNyeJpivgMv9yVOm9H3620MHneI6xU1+GgqGSeTppxB+3kCnIDZYTcSJ7HBuoGCFJHJZotAUjTLEgacaWXy0U1TnuMJsSIBL5726g0mMX7sDYsRWtOx2Is8KMSuph+ZjaxyXYsz1p5Fcp6hOcYXZkEDThkMMhX2vU3g8uATdeUhy7wpv6D0h5I+JrKZlWsTjz+175X1PToBkKPYz1TOEK8yGBAryMCS3Yd/rFB4PLrF7IxGLFH9M9ktC34mzOsFHFmo+v3He6D+YJ/ca8pfly5Z9WVRUdPPy5cvrbKAtV5gNCXDhyrfFmEI7BdFBDXIpKxRKSp35l7iQh6NpEx9XqHlAlGPuD5x61gU5EGsquq730TTtRSHEZyDQW1atWpVxC+oKs6GgQVa+cTNRvlzsFMQG40Xw57tMIffg/ORFpT8KSt6q2n0NLaXqyzIG3/BA4NTC8/OEZVAQo30TGd6jAwItVBTleZhfuHTp0rFfffVVE+ejtU4cA183LFu1crbX59ZjHgXcNqTZdNNWor8wk9AffwaRxk9+sB4zJOVn3ZprI+iC8FPRbhuYNYwq9D045TkYCdiW0ptlnHf9fYHT+g7PE9yi2JxYFWz7xttwQbCSc76CMfYsrPdG3759A84qtUK9E+byF2fM9nk8bsuPAw0ECFu3nijLVhFyEOLLJFp+NBCTIcQjPYqXTHKKbG49O/sjldGL8O5GFdz3kBvuR1Hmcstk0URZFWz7BksqQaRrQKAPgDjnOIvSTr0TZritXHHbyiPgGULXbLeVJ468cHXQWMCSVr/e65atDZeGuf3svKulMN5WPdlgKe+13Td28k1GlBHQgmZlZeFtErN69ux5nVOcduqfMN3+mDXCA+INCTm9+9pFtzhFRxjTnTRp2art+wNH3dWnU98LfYKbKYkygs/nI4FAYFa/fv1qTZhu8nMCEb6LUuzmwnjGKTqGmavJgcvueuatToXn+4WIHlPWF1xhniDYHh8mLsXfeq2L/eD8Ju1Pmw963Gtn7vUYV5gnACgxHTJxsJavGD7rn+HS6BT26PGdlGIt9iyvz7jCbOCgKL0gMsjC3y4l5L/7rlgRe4g7B0hg3naF6VJrYEwJiHJuvXCYyAmDipfstxckgHM+H+/DSVWcuD7WaeJtE5gA1SYZCzTkyJHKqnXbRlDB+8IVG+N7qQELfqVRdkaim6kaK3jgUJD4MP2QFNuppJOKixe9OAp7uiXJxo0bvfv3739b07RLwkNXHgXFh6cn8hpJkLBFCASNwv8Jpq1Q/h5k5cc95SNdZEyY33bpf69C2GM+RYnbaRXvkeauKI+AJwgnTFZwQAhw2QJEsUkS+pYpybOF6xZvtldMkaKiot+DMP+G71GEeAMZDiNoWVYZCPIAfAd2GMZtF8P7YlhnHZTv0nW9dN++faVDhw5NPFhRDciIMNd0GdBUUrIWLGErM57oYJFdrw6vEMsfPSuNGDhcITgGB+DNZjBh34EtW6hw9kmX77/a6axSLVauXNnVNM05ILaDILwfoWg9TD+DQDeD9jeBq97arVu3Omt+y8hp//70wuampq0H55Afq9ocn75MVXBTTQVRW3KitxFEaSYI84Ft0BuvBYULGh/Ya1JFVjAPOUw1GZQm0SU+FzAC+HNYsRRM6Yx9eeKpbqOKEwoKxEgXLVrUAuLFUGlpaXltW8BUyYgw0QCu7jrgGS9V7sAOq5VlZlqScCaJ3p4TXw844vCq5KLpDC9v7F49coLw1Z7AnUcDi9HJGJa8tcW41VPDpQ2X6L+yFtjdZXB2CQmNl5SdB1e2Apc4BJPMUAt415z+RhfP6RZYRhAimlS3NbJa+HRGAkExp2D86sudogZLxoQZjZJ3u58vy+TTTNCuAnPKRm4dawKeSL+XkbIAf7pg/Jq7wqUNlzqrx9w9reuNZD95Txesq8DoxhVlUqDL9nvYMVMWCJIyKksr+FeaEE85qzZo6sRi7p7W4xpVkdMhXsqxUh2RvhGD9eFCyAOW4DcolFkQ8oTPn5BUKDRoEvldh/HFSVWy13cyLsxdL3bvDrnOPF2lbSFQd0pdkkGBzJELuXvtlqbthk4K90w/UcmoK984vaOXSvknXXNF6RKfjArTY+ZepinsCsN0RekSn4y5cjlrpFJyeN3HHo0NCyVtLTmhdrru1h8htivncvea7W1OeFeeMWHumdb9PMgoP2CM5kKc5JTGAqJ6KYnhO4lUZJ9JuFYvRi2pcxSFEcviu3f6ZbuhQye5wkwHu6Z1fyDLwx6vMBJYPymIVLzkYMGVpKzZYMKVbNjLpEZiPuHBjhbcsnaXl+4HYdavJsR0kxFhyimF2h419KZHZb+In/SEl+1vewM53HwE7ByIGBvRXWxsYXK+u6ys7IQXZkaSn58J8VNJz0j0nEMK1jKUdQYpbTYU3sNxd0XZaMmIMFsQfL6hbCUT9cgAIQbyComk+IDeZBMklxORjAiT+kzIJ6kvsdQksfRm8IGM1/u71DMyIsxSk0kIGBPeJIUhL+MB0KdrLRs7GRGmGeIYqO9LeC8zZcRbiqOaYDDqWs3GTGZcecWBIJjBnxONaoudsv2HVxFfWTGRzK0iasxkRJgd7t5WwQhbrqmJrCC68nLSbOt04itFceogVtWdKk+ZeWBynZMxf7nrhW5XUUneVBhVEjX8UMjOuZpLyvMHQJbeG97nO0saN5GWn4M8z61gTxcHX+3eJBSQCz0665JUzyKJnQ0jFZ9uvImEu72J3Wu2tnS7vaWL/OtXHwB9zUhaYpAIHXVhijsdmRpH7J0xYSLCYNNNIdfqimsBXeKTUWG2/s13e7glHra4DOJTX11cYlEnpmvXtK5/9uvK/dgv061LTx6MMS0u9pQExak6N0wt14x6/jZt2mwNnUQadAxaJ8LEWyx8POcpj8pux76ZCbtnulQGM8L4DyKV5CfI3h9uc1vxR05Jg6POgr0t/zvAp+cGJqmK/J2qUMW9Byh5EoVBuspIyOQbORcXFowv3uAUNyjqNAsBN053v9hltEKUSR6ddbJAnDjSm+vea45XZ6S8wrq89YS1tfbIk9qkTlMQSolsNa74NYvTi0KmfNzkEkcwkz4PIxpk7hhTuR2NUkdXKYFjecAQdJdT1OCoV6d9z8udW9OgeoWgbDBotgvYzo6U0jyIRWONJeUShaAhDgoiH2v16zUNdlSOenm68Y7KskPrmoeIbCoU5mOSahaXrjSTxGLkQNtxq39Ej+QUubi4uLi4uLi4uLi4uLi4uLi4NFwI+f/GcXgqJm2kuAAAAABJRU5ErkJggg=="/>
          <p:cNvSpPr>
            <a:spLocks noChangeAspect="1" noChangeArrowheads="1"/>
          </p:cNvSpPr>
          <p:nvPr/>
        </p:nvSpPr>
        <p:spPr bwMode="auto">
          <a:xfrm>
            <a:off x="21272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TW" altLang="en-US"/>
          </a:p>
        </p:txBody>
      </p:sp>
      <p:sp>
        <p:nvSpPr>
          <p:cNvPr id="3" name="AutoShape 2" descr="C:\Users\9902899\Desktop\資中毛建祥\C計畫圖C-01.jpg"/>
          <p:cNvSpPr>
            <a:spLocks noChangeAspect="1" noChangeArrowheads="1"/>
          </p:cNvSpPr>
          <p:nvPr/>
        </p:nvSpPr>
        <p:spPr bwMode="auto">
          <a:xfrm>
            <a:off x="155575" y="-274638"/>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TW" altLang="en-US"/>
          </a:p>
        </p:txBody>
      </p:sp>
      <p:sp>
        <p:nvSpPr>
          <p:cNvPr id="46" name="矩形 45"/>
          <p:cNvSpPr/>
          <p:nvPr/>
        </p:nvSpPr>
        <p:spPr>
          <a:xfrm>
            <a:off x="0" y="1168897"/>
            <a:ext cx="7587858" cy="45719"/>
          </a:xfrm>
          <a:prstGeom prst="rect">
            <a:avLst/>
          </a:prstGeom>
          <a:solidFill>
            <a:srgbClr val="FFC8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41" name="TextBox 2"/>
          <p:cNvSpPr txBox="1"/>
          <p:nvPr/>
        </p:nvSpPr>
        <p:spPr>
          <a:xfrm>
            <a:off x="649887" y="242363"/>
            <a:ext cx="8734745" cy="923330"/>
          </a:xfrm>
          <a:prstGeom prst="rect">
            <a:avLst/>
          </a:prstGeom>
        </p:spPr>
        <p:txBody>
          <a:bodyPr wrap="square" lIns="0" tIns="0" rIns="0" bIns="0" rtlCol="0" anchor="t">
            <a:spAutoFit/>
          </a:bodyPr>
          <a:lstStyle/>
          <a:p>
            <a:pPr>
              <a:lnSpc>
                <a:spcPct val="150000"/>
              </a:lnSpc>
            </a:pPr>
            <a:r>
              <a:rPr lang="zh-TW" altLang="en-US" sz="4000" b="1" dirty="0">
                <a:solidFill>
                  <a:srgbClr val="000000"/>
                </a:solidFill>
                <a:latin typeface="微軟正黑體"/>
                <a:ea typeface="微軟正黑體"/>
              </a:rPr>
              <a:t>帶入系統課檔需注意事項</a:t>
            </a:r>
          </a:p>
        </p:txBody>
      </p:sp>
      <p:grpSp>
        <p:nvGrpSpPr>
          <p:cNvPr id="21" name="群組 20"/>
          <p:cNvGrpSpPr/>
          <p:nvPr/>
        </p:nvGrpSpPr>
        <p:grpSpPr>
          <a:xfrm>
            <a:off x="12344104" y="270848"/>
            <a:ext cx="5437055" cy="1096605"/>
            <a:chOff x="12212715" y="340543"/>
            <a:chExt cx="5437055" cy="1096605"/>
          </a:xfrm>
        </p:grpSpPr>
        <p:sp>
          <p:nvSpPr>
            <p:cNvPr id="22" name="Freeform 24"/>
            <p:cNvSpPr/>
            <p:nvPr/>
          </p:nvSpPr>
          <p:spPr>
            <a:xfrm>
              <a:off x="12212715" y="340543"/>
              <a:ext cx="904699" cy="1096605"/>
            </a:xfrm>
            <a:custGeom>
              <a:avLst/>
              <a:gdLst/>
              <a:ahLst/>
              <a:cxnLst/>
              <a:rect l="l" t="t" r="r" b="b"/>
              <a:pathLst>
                <a:path w="1180172" h="1430512">
                  <a:moveTo>
                    <a:pt x="0" y="0"/>
                  </a:moveTo>
                  <a:lnTo>
                    <a:pt x="1180173" y="0"/>
                  </a:lnTo>
                  <a:lnTo>
                    <a:pt x="1180173" y="1430512"/>
                  </a:lnTo>
                  <a:lnTo>
                    <a:pt x="0" y="1430512"/>
                  </a:lnTo>
                  <a:lnTo>
                    <a:pt x="0" y="0"/>
                  </a:lnTo>
                  <a:close/>
                </a:path>
              </a:pathLst>
            </a:custGeom>
            <a:blipFill>
              <a:blip r:embed="rId3"/>
              <a:stretch>
                <a:fillRect/>
              </a:stretch>
            </a:blipFill>
          </p:spPr>
        </p:sp>
        <p:sp>
          <p:nvSpPr>
            <p:cNvPr id="24" name="TextBox 25"/>
            <p:cNvSpPr txBox="1"/>
            <p:nvPr/>
          </p:nvSpPr>
          <p:spPr>
            <a:xfrm>
              <a:off x="13117413" y="773429"/>
              <a:ext cx="4532357" cy="236668"/>
            </a:xfrm>
            <a:prstGeom prst="rect">
              <a:avLst/>
            </a:prstGeom>
          </p:spPr>
          <p:txBody>
            <a:bodyPr wrap="square" lIns="0" tIns="0" rIns="0" bIns="0" rtlCol="0" anchor="t">
              <a:spAutoFit/>
            </a:bodyPr>
            <a:lstStyle/>
            <a:p>
              <a:pPr algn="r">
                <a:lnSpc>
                  <a:spcPts val="1800"/>
                </a:lnSpc>
              </a:pPr>
              <a:r>
                <a:rPr lang="en-US" sz="1800" spc="359" dirty="0">
                  <a:solidFill>
                    <a:schemeClr val="bg1">
                      <a:lumMod val="50000"/>
                    </a:schemeClr>
                  </a:solidFill>
                  <a:latin typeface="Gen Jyuu Gothic Light" panose="020B0103020203020207" pitchFamily="34" charset="-120"/>
                  <a:ea typeface="Gen Jyuu Gothic Light" panose="020B0103020203020207" pitchFamily="34" charset="-120"/>
                  <a:cs typeface="Gen Jyuu Gothic Light" panose="020B0103020203020207" pitchFamily="34" charset="-120"/>
                </a:rPr>
                <a:t>CHINESE CULTURE UNIVERSITY</a:t>
              </a:r>
            </a:p>
          </p:txBody>
        </p:sp>
      </p:grpSp>
      <p:sp>
        <p:nvSpPr>
          <p:cNvPr id="33" name="文字方塊 32"/>
          <p:cNvSpPr txBox="1"/>
          <p:nvPr/>
        </p:nvSpPr>
        <p:spPr>
          <a:xfrm>
            <a:off x="741255" y="3098082"/>
            <a:ext cx="6846602" cy="1686487"/>
          </a:xfrm>
          <a:prstGeom prst="rect">
            <a:avLst/>
          </a:prstGeom>
          <a:solidFill>
            <a:schemeClr val="bg1"/>
          </a:solidFill>
          <a:ln w="19050">
            <a:noFill/>
          </a:ln>
        </p:spPr>
        <p:txBody>
          <a:bodyPr wrap="square" rtlCol="0">
            <a:spAutoFit/>
          </a:bodyPr>
          <a:lstStyle/>
          <a:p>
            <a:pPr algn="just">
              <a:lnSpc>
                <a:spcPct val="150000"/>
              </a:lnSpc>
            </a:pPr>
            <a:r>
              <a:rPr lang="zh-TW" altLang="en-US" sz="2400" dirty="0">
                <a:latin typeface="微軟正黑體" panose="020B0604030504040204" pitchFamily="34" charset="-120"/>
                <a:ea typeface="微軟正黑體" panose="020B0604030504040204" pitchFamily="34" charset="-120"/>
              </a:rPr>
              <a:t>當申請到科目代號，等</a:t>
            </a:r>
            <a:r>
              <a:rPr lang="en-US" altLang="zh-TW" sz="2400" dirty="0">
                <a:latin typeface="微軟正黑體" panose="020B0604030504040204" pitchFamily="34" charset="-120"/>
                <a:ea typeface="微軟正黑體" panose="020B0604030504040204" pitchFamily="34" charset="-120"/>
              </a:rPr>
              <a:t>5</a:t>
            </a:r>
            <a:r>
              <a:rPr lang="zh-TW" altLang="en-US" sz="2400" dirty="0">
                <a:latin typeface="微軟正黑體" panose="020B0604030504040204" pitchFamily="34" charset="-120"/>
                <a:ea typeface="微軟正黑體" panose="020B0604030504040204" pitchFamily="34" charset="-120"/>
              </a:rPr>
              <a:t>月開課系統開放後，就可以請系助教進入開課系統並建立就業學程課檔。</a:t>
            </a:r>
            <a:r>
              <a:rPr lang="en-US" altLang="zh-TW" sz="2400" b="1" dirty="0">
                <a:solidFill>
                  <a:srgbClr val="FF0000"/>
                </a:solidFill>
                <a:latin typeface="微軟正黑體" panose="020B0604030504040204" pitchFamily="34" charset="-120"/>
                <a:ea typeface="微軟正黑體" panose="020B0604030504040204" pitchFamily="34" charset="-120"/>
              </a:rPr>
              <a:t>(</a:t>
            </a:r>
            <a:r>
              <a:rPr lang="zh-TW" altLang="en-US" sz="2400" b="1" dirty="0">
                <a:solidFill>
                  <a:srgbClr val="FF0000"/>
                </a:solidFill>
                <a:latin typeface="微軟正黑體" panose="020B0604030504040204" pitchFamily="34" charset="-120"/>
                <a:ea typeface="微軟正黑體" panose="020B0604030504040204" pitchFamily="34" charset="-120"/>
              </a:rPr>
              <a:t>建立課檔前記得先到課程地圖維護和建檔</a:t>
            </a:r>
            <a:r>
              <a:rPr lang="en-US" altLang="zh-TW" sz="2400" b="1" dirty="0">
                <a:solidFill>
                  <a:srgbClr val="FF0000"/>
                </a:solidFill>
                <a:latin typeface="微軟正黑體" panose="020B0604030504040204" pitchFamily="34" charset="-120"/>
                <a:ea typeface="微軟正黑體" panose="020B0604030504040204" pitchFamily="34" charset="-120"/>
              </a:rPr>
              <a:t>)</a:t>
            </a:r>
            <a:endParaRPr lang="zh-TW" altLang="en-US" sz="2400" b="1" dirty="0">
              <a:solidFill>
                <a:srgbClr val="FF0000"/>
              </a:solidFill>
              <a:latin typeface="微軟正黑體" panose="020B0604030504040204" pitchFamily="34" charset="-120"/>
              <a:ea typeface="微軟正黑體" panose="020B0604030504040204" pitchFamily="34" charset="-120"/>
            </a:endParaRPr>
          </a:p>
        </p:txBody>
      </p:sp>
      <p:pic>
        <p:nvPicPr>
          <p:cNvPr id="14" name="圖片 13"/>
          <p:cNvPicPr>
            <a:picLocks noChangeAspect="1"/>
          </p:cNvPicPr>
          <p:nvPr/>
        </p:nvPicPr>
        <p:blipFill rotWithShape="1">
          <a:blip r:embed="rId4">
            <a:extLst>
              <a:ext uri="{28A0092B-C50C-407E-A947-70E740481C1C}">
                <a14:useLocalDpi xmlns:a14="http://schemas.microsoft.com/office/drawing/2010/main" val="0"/>
              </a:ext>
            </a:extLst>
          </a:blip>
          <a:srcRect t="18733" r="41138" b="48370"/>
          <a:stretch/>
        </p:blipFill>
        <p:spPr>
          <a:xfrm>
            <a:off x="9329986" y="6176987"/>
            <a:ext cx="6937971" cy="2845557"/>
          </a:xfrm>
          <a:prstGeom prst="rect">
            <a:avLst/>
          </a:prstGeom>
          <a:ln w="28575">
            <a:solidFill>
              <a:schemeClr val="tx1"/>
            </a:solidFill>
          </a:ln>
          <a:effectLst>
            <a:outerShdw blurRad="50800" dist="38100" dir="2700000" algn="tl" rotWithShape="0">
              <a:prstClr val="black">
                <a:alpha val="40000"/>
              </a:prstClr>
            </a:outerShdw>
          </a:effectLst>
        </p:spPr>
      </p:pic>
      <p:sp>
        <p:nvSpPr>
          <p:cNvPr id="35" name="矩形 34"/>
          <p:cNvSpPr/>
          <p:nvPr/>
        </p:nvSpPr>
        <p:spPr>
          <a:xfrm>
            <a:off x="11739962" y="6843277"/>
            <a:ext cx="1760562" cy="354842"/>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nvGrpSpPr>
          <p:cNvPr id="38" name="群組 37"/>
          <p:cNvGrpSpPr/>
          <p:nvPr/>
        </p:nvGrpSpPr>
        <p:grpSpPr>
          <a:xfrm>
            <a:off x="10175346" y="6688428"/>
            <a:ext cx="764274" cy="764274"/>
            <a:chOff x="4845254" y="3985146"/>
            <a:chExt cx="764274" cy="764274"/>
          </a:xfrm>
        </p:grpSpPr>
        <p:sp>
          <p:nvSpPr>
            <p:cNvPr id="39" name="橢圓 38"/>
            <p:cNvSpPr/>
            <p:nvPr/>
          </p:nvSpPr>
          <p:spPr>
            <a:xfrm>
              <a:off x="4845254" y="3985146"/>
              <a:ext cx="764274" cy="764274"/>
            </a:xfrm>
            <a:prstGeom prst="ellipse">
              <a:avLst/>
            </a:prstGeom>
            <a:solidFill>
              <a:srgbClr val="FFC000"/>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40" name="TextBox 9"/>
            <p:cNvSpPr txBox="1"/>
            <p:nvPr/>
          </p:nvSpPr>
          <p:spPr>
            <a:xfrm>
              <a:off x="4999794" y="4182617"/>
              <a:ext cx="455195" cy="369332"/>
            </a:xfrm>
            <a:prstGeom prst="rect">
              <a:avLst/>
            </a:prstGeom>
          </p:spPr>
          <p:txBody>
            <a:bodyPr wrap="square" lIns="0" tIns="0" rIns="0" bIns="0" rtlCol="0" anchor="t">
              <a:spAutoFit/>
            </a:bodyPr>
            <a:lstStyle/>
            <a:p>
              <a:pPr algn="ctr">
                <a:spcBef>
                  <a:spcPct val="0"/>
                </a:spcBef>
              </a:pPr>
              <a:r>
                <a:rPr lang="en-US" altLang="zh-TW" sz="2400" b="1" dirty="0">
                  <a:latin typeface="微軟正黑體" panose="020B0604030504040204" pitchFamily="34" charset="-120"/>
                  <a:ea typeface="微軟正黑體" panose="020B0604030504040204" pitchFamily="34" charset="-120"/>
                </a:rPr>
                <a:t>2</a:t>
              </a:r>
            </a:p>
          </p:txBody>
        </p:sp>
      </p:grpSp>
      <p:grpSp>
        <p:nvGrpSpPr>
          <p:cNvPr id="19" name="群組 18"/>
          <p:cNvGrpSpPr/>
          <p:nvPr/>
        </p:nvGrpSpPr>
        <p:grpSpPr>
          <a:xfrm>
            <a:off x="9327467" y="2627600"/>
            <a:ext cx="6937971" cy="2825086"/>
            <a:chOff x="649886" y="3673338"/>
            <a:chExt cx="6937971" cy="2825086"/>
          </a:xfrm>
        </p:grpSpPr>
        <p:grpSp>
          <p:nvGrpSpPr>
            <p:cNvPr id="18" name="群組 17"/>
            <p:cNvGrpSpPr/>
            <p:nvPr/>
          </p:nvGrpSpPr>
          <p:grpSpPr>
            <a:xfrm>
              <a:off x="649886" y="3673338"/>
              <a:ext cx="6937971" cy="2825086"/>
              <a:chOff x="649886" y="3673338"/>
              <a:chExt cx="6937971" cy="2825086"/>
            </a:xfrm>
          </p:grpSpPr>
          <p:pic>
            <p:nvPicPr>
              <p:cNvPr id="9" name="圖片 8"/>
              <p:cNvPicPr>
                <a:picLocks noChangeAspect="1"/>
              </p:cNvPicPr>
              <p:nvPr/>
            </p:nvPicPr>
            <p:blipFill rotWithShape="1">
              <a:blip r:embed="rId5"/>
              <a:srcRect l="1835" t="21522" r="35577" b="9831"/>
              <a:stretch/>
            </p:blipFill>
            <p:spPr>
              <a:xfrm>
                <a:off x="649886" y="3673338"/>
                <a:ext cx="6937971" cy="2825086"/>
              </a:xfrm>
              <a:prstGeom prst="rect">
                <a:avLst/>
              </a:prstGeom>
              <a:ln w="28575">
                <a:solidFill>
                  <a:schemeClr val="tx1"/>
                </a:solidFill>
              </a:ln>
              <a:effectLst>
                <a:outerShdw blurRad="50800" dist="38100" dir="2700000" algn="tl" rotWithShape="0">
                  <a:prstClr val="black">
                    <a:alpha val="40000"/>
                  </a:prstClr>
                </a:outerShdw>
              </a:effectLst>
            </p:spPr>
          </p:pic>
          <p:sp>
            <p:nvSpPr>
              <p:cNvPr id="10" name="矩形 9"/>
              <p:cNvSpPr/>
              <p:nvPr/>
            </p:nvSpPr>
            <p:spPr>
              <a:xfrm>
                <a:off x="5800299" y="4887988"/>
                <a:ext cx="1214650" cy="327546"/>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nvGrpSpPr>
              <p:cNvPr id="15" name="群組 14"/>
              <p:cNvGrpSpPr/>
              <p:nvPr/>
            </p:nvGrpSpPr>
            <p:grpSpPr>
              <a:xfrm>
                <a:off x="5340892" y="4184779"/>
                <a:ext cx="764274" cy="764274"/>
                <a:chOff x="4845254" y="3985146"/>
                <a:chExt cx="764274" cy="764274"/>
              </a:xfrm>
            </p:grpSpPr>
            <p:sp>
              <p:nvSpPr>
                <p:cNvPr id="11" name="橢圓 10"/>
                <p:cNvSpPr/>
                <p:nvPr/>
              </p:nvSpPr>
              <p:spPr>
                <a:xfrm>
                  <a:off x="4845254" y="3985146"/>
                  <a:ext cx="764274" cy="764274"/>
                </a:xfrm>
                <a:prstGeom prst="ellipse">
                  <a:avLst/>
                </a:prstGeom>
                <a:solidFill>
                  <a:srgbClr val="FFC000"/>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4" name="TextBox 9"/>
                <p:cNvSpPr txBox="1"/>
                <p:nvPr/>
              </p:nvSpPr>
              <p:spPr>
                <a:xfrm>
                  <a:off x="4999794" y="4182617"/>
                  <a:ext cx="455195" cy="369332"/>
                </a:xfrm>
                <a:prstGeom prst="rect">
                  <a:avLst/>
                </a:prstGeom>
              </p:spPr>
              <p:txBody>
                <a:bodyPr wrap="square" lIns="0" tIns="0" rIns="0" bIns="0" rtlCol="0" anchor="t">
                  <a:spAutoFit/>
                </a:bodyPr>
                <a:lstStyle/>
                <a:p>
                  <a:pPr algn="ctr">
                    <a:spcBef>
                      <a:spcPct val="0"/>
                    </a:spcBef>
                  </a:pPr>
                  <a:r>
                    <a:rPr lang="en-US" altLang="zh-TW" sz="2400" b="1" dirty="0">
                      <a:latin typeface="微軟正黑體" panose="020B0604030504040204" pitchFamily="34" charset="-120"/>
                      <a:ea typeface="微軟正黑體" panose="020B0604030504040204" pitchFamily="34" charset="-120"/>
                    </a:rPr>
                    <a:t>1</a:t>
                  </a:r>
                </a:p>
              </p:txBody>
            </p:sp>
          </p:grpSp>
          <p:sp>
            <p:nvSpPr>
              <p:cNvPr id="42" name="矩形 41"/>
              <p:cNvSpPr/>
              <p:nvPr/>
            </p:nvSpPr>
            <p:spPr>
              <a:xfrm>
                <a:off x="3267413" y="4867095"/>
                <a:ext cx="1214650" cy="327546"/>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3" name="文字方塊 22"/>
              <p:cNvSpPr txBox="1"/>
              <p:nvPr/>
            </p:nvSpPr>
            <p:spPr>
              <a:xfrm>
                <a:off x="1832185" y="4397639"/>
                <a:ext cx="3183374" cy="461665"/>
              </a:xfrm>
              <a:prstGeom prst="rect">
                <a:avLst/>
              </a:prstGeom>
              <a:solidFill>
                <a:srgbClr val="FFC000"/>
              </a:solidFill>
              <a:ln w="19050">
                <a:solidFill>
                  <a:schemeClr val="tx1"/>
                </a:solidFill>
              </a:ln>
            </p:spPr>
            <p:txBody>
              <a:bodyPr wrap="square" rtlCol="0">
                <a:spAutoFit/>
              </a:bodyPr>
              <a:lstStyle/>
              <a:p>
                <a:pPr algn="ctr"/>
                <a:r>
                  <a:rPr lang="zh-TW" altLang="en-US" sz="2400" b="1" dirty="0">
                    <a:latin typeface="微軟正黑體" panose="020B0604030504040204" pitchFamily="34" charset="-120"/>
                    <a:ea typeface="微軟正黑體" panose="020B0604030504040204" pitchFamily="34" charset="-120"/>
                  </a:rPr>
                  <a:t>記得先維護課程地圖</a:t>
                </a:r>
                <a:endParaRPr lang="zh-TW" altLang="zh-TW" sz="2400" b="1" dirty="0">
                  <a:latin typeface="微軟正黑體" panose="020B0604030504040204" pitchFamily="34" charset="-120"/>
                  <a:ea typeface="微軟正黑體" panose="020B0604030504040204" pitchFamily="34" charset="-120"/>
                </a:endParaRPr>
              </a:p>
            </p:txBody>
          </p:sp>
        </p:grpSp>
        <p:cxnSp>
          <p:nvCxnSpPr>
            <p:cNvPr id="12" name="直線單箭頭接點 11"/>
            <p:cNvCxnSpPr/>
            <p:nvPr/>
          </p:nvCxnSpPr>
          <p:spPr>
            <a:xfrm>
              <a:off x="2790302" y="4926631"/>
              <a:ext cx="525776" cy="218786"/>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grpSp>
        <p:nvGrpSpPr>
          <p:cNvPr id="26" name="群組 25"/>
          <p:cNvGrpSpPr/>
          <p:nvPr/>
        </p:nvGrpSpPr>
        <p:grpSpPr>
          <a:xfrm>
            <a:off x="741255" y="6524056"/>
            <a:ext cx="6846602" cy="2151418"/>
            <a:chOff x="741255" y="3673338"/>
            <a:chExt cx="6846602" cy="2151418"/>
          </a:xfrm>
        </p:grpSpPr>
        <p:sp>
          <p:nvSpPr>
            <p:cNvPr id="16" name="矩形 15"/>
            <p:cNvSpPr/>
            <p:nvPr/>
          </p:nvSpPr>
          <p:spPr>
            <a:xfrm>
              <a:off x="741255" y="3673338"/>
              <a:ext cx="6846602" cy="2151418"/>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nvGrpSpPr>
            <p:cNvPr id="25" name="群組 24"/>
            <p:cNvGrpSpPr/>
            <p:nvPr/>
          </p:nvGrpSpPr>
          <p:grpSpPr>
            <a:xfrm>
              <a:off x="1584802" y="3929887"/>
              <a:ext cx="5159509" cy="1638320"/>
              <a:chOff x="1214171" y="4809396"/>
              <a:chExt cx="5159509" cy="1638320"/>
            </a:xfrm>
          </p:grpSpPr>
          <p:sp>
            <p:nvSpPr>
              <p:cNvPr id="13" name="圓角矩形 12">
                <a:hlinkClick r:id="rId6"/>
              </p:cNvPr>
              <p:cNvSpPr/>
              <p:nvPr/>
            </p:nvSpPr>
            <p:spPr>
              <a:xfrm>
                <a:off x="2599825" y="5919018"/>
                <a:ext cx="2388201" cy="528698"/>
              </a:xfrm>
              <a:prstGeom prst="roundRect">
                <a:avLst>
                  <a:gd name="adj" fmla="val 0"/>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b="1" dirty="0">
                    <a:solidFill>
                      <a:schemeClr val="tx1"/>
                    </a:solidFill>
                    <a:hlinkClick r:id="rId6"/>
                  </a:rPr>
                  <a:t>開課系統使用手冊</a:t>
                </a:r>
                <a:endParaRPr lang="zh-TW" altLang="en-US" b="1" dirty="0">
                  <a:solidFill>
                    <a:schemeClr val="tx1"/>
                  </a:solidFill>
                </a:endParaRPr>
              </a:p>
            </p:txBody>
          </p:sp>
          <p:sp>
            <p:nvSpPr>
              <p:cNvPr id="29" name="文字方塊 28"/>
              <p:cNvSpPr txBox="1"/>
              <p:nvPr/>
            </p:nvSpPr>
            <p:spPr>
              <a:xfrm>
                <a:off x="1214171" y="5394985"/>
                <a:ext cx="5159509" cy="400110"/>
              </a:xfrm>
              <a:prstGeom prst="rect">
                <a:avLst/>
              </a:prstGeom>
              <a:solidFill>
                <a:schemeClr val="bg1"/>
              </a:solidFill>
              <a:ln w="19050">
                <a:noFill/>
              </a:ln>
            </p:spPr>
            <p:txBody>
              <a:bodyPr wrap="square" rtlCol="0">
                <a:spAutoFit/>
              </a:bodyPr>
              <a:lstStyle/>
              <a:p>
                <a:pPr algn="just"/>
                <a:r>
                  <a:rPr lang="zh-TW" altLang="en-US" sz="2000" dirty="0">
                    <a:latin typeface="微軟正黑體"/>
                    <a:ea typeface="微軟正黑體"/>
                  </a:rPr>
                  <a:t>如有操作上的問題，可點下方使用手冊參考。</a:t>
                </a:r>
              </a:p>
            </p:txBody>
          </p:sp>
          <p:sp>
            <p:nvSpPr>
              <p:cNvPr id="31" name="文字方塊 30"/>
              <p:cNvSpPr txBox="1"/>
              <p:nvPr/>
            </p:nvSpPr>
            <p:spPr>
              <a:xfrm>
                <a:off x="2477327" y="4809396"/>
                <a:ext cx="2633197" cy="461665"/>
              </a:xfrm>
              <a:prstGeom prst="rect">
                <a:avLst/>
              </a:prstGeom>
              <a:solidFill>
                <a:schemeClr val="bg1"/>
              </a:solidFill>
              <a:ln w="19050">
                <a:noFill/>
              </a:ln>
            </p:spPr>
            <p:txBody>
              <a:bodyPr wrap="square" rtlCol="0">
                <a:spAutoFit/>
              </a:bodyPr>
              <a:lstStyle/>
              <a:p>
                <a:pPr algn="just"/>
                <a:r>
                  <a:rPr lang="zh-TW" altLang="en-US" sz="2400" b="1" dirty="0">
                    <a:latin typeface="微軟正黑體"/>
                    <a:ea typeface="微軟正黑體"/>
                  </a:rPr>
                  <a:t>開課系統使用手冊</a:t>
                </a:r>
              </a:p>
            </p:txBody>
          </p:sp>
        </p:grpSp>
      </p:grpSp>
      <p:sp>
        <p:nvSpPr>
          <p:cNvPr id="27" name="矩形 26"/>
          <p:cNvSpPr/>
          <p:nvPr/>
        </p:nvSpPr>
        <p:spPr>
          <a:xfrm>
            <a:off x="11467883" y="6268561"/>
            <a:ext cx="834370" cy="255495"/>
          </a:xfrm>
          <a:prstGeom prst="rect">
            <a:avLst/>
          </a:prstGeom>
          <a:solidFill>
            <a:srgbClr val="0000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6" name="矩形 35"/>
          <p:cNvSpPr/>
          <p:nvPr/>
        </p:nvSpPr>
        <p:spPr>
          <a:xfrm>
            <a:off x="11730771" y="7452702"/>
            <a:ext cx="2442242" cy="354842"/>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7" name="文字方塊 36"/>
          <p:cNvSpPr txBox="1"/>
          <p:nvPr/>
        </p:nvSpPr>
        <p:spPr>
          <a:xfrm>
            <a:off x="9327467" y="9216211"/>
            <a:ext cx="6937971" cy="461665"/>
          </a:xfrm>
          <a:prstGeom prst="rect">
            <a:avLst/>
          </a:prstGeom>
          <a:solidFill>
            <a:srgbClr val="FFC000"/>
          </a:solidFill>
          <a:ln w="19050">
            <a:solidFill>
              <a:schemeClr val="tx1"/>
            </a:solidFill>
          </a:ln>
        </p:spPr>
        <p:txBody>
          <a:bodyPr wrap="square" rtlCol="0">
            <a:spAutoFit/>
          </a:bodyPr>
          <a:lstStyle/>
          <a:p>
            <a:pPr algn="ctr"/>
            <a:r>
              <a:rPr lang="zh-TW" altLang="en-US" sz="2400" b="1" dirty="0">
                <a:latin typeface="微軟正黑體" panose="020B0604030504040204" pitchFamily="34" charset="-120"/>
                <a:ea typeface="微軟正黑體" panose="020B0604030504040204" pitchFamily="34" charset="-120"/>
              </a:rPr>
              <a:t>再來是新增開課資料和老師及上課時地異動維護</a:t>
            </a:r>
            <a:endParaRPr lang="zh-TW" altLang="zh-TW" sz="2400" b="1" dirty="0">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7989515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圖片 4"/>
          <p:cNvPicPr>
            <a:picLocks noChangeAspect="1"/>
          </p:cNvPicPr>
          <p:nvPr/>
        </p:nvPicPr>
        <p:blipFill rotWithShape="1">
          <a:blip r:embed="rId3">
            <a:extLst>
              <a:ext uri="{28A0092B-C50C-407E-A947-70E740481C1C}">
                <a14:useLocalDpi xmlns:a14="http://schemas.microsoft.com/office/drawing/2010/main" val="0"/>
              </a:ext>
            </a:extLst>
          </a:blip>
          <a:srcRect l="849" t="5540" r="833" b="64546"/>
          <a:stretch/>
        </p:blipFill>
        <p:spPr>
          <a:xfrm>
            <a:off x="741255" y="5191476"/>
            <a:ext cx="15911740" cy="3716405"/>
          </a:xfrm>
          <a:prstGeom prst="rect">
            <a:avLst/>
          </a:prstGeom>
          <a:ln w="19050">
            <a:solidFill>
              <a:schemeClr val="tx1"/>
            </a:solidFill>
          </a:ln>
        </p:spPr>
      </p:pic>
      <p:sp>
        <p:nvSpPr>
          <p:cNvPr id="2" name="AutoShape 2" descr="data:image/png;base64,%20iVBORw0KGgoAAAANSUhEUgAAAKYAAACmCAYAAABQiPR3AAAAAXNSR0IArs4c6QAAAARnQU1BAACxjwv8YQUAAAAJcEhZcwAADsMAAA7DAcdvqGQAADFASURBVHhe7Z0JgBTFvf+rqo859uRcbrxQ5IZFLg8OUfGMF0hQI0pAjc88X0y8I6IxJv/4TIyJAqIYVFQ8UQSfF6LIsYCgwKKCcp/LvbuzM91dVf/fr6cHlmXO3dnZXbY/0DvT1T09Pd3f/h1V1dXExcXFxcXFxcXFxcWlMUCd1zpHzBvalQv5kJDkVCnk+54c8g86dEGZs9ilkcGc1zpFzB5WYHH5supTRus6O8uTpT5mlZH7nMUujZB6IUyuyq6aRnvzICeWKQixBJGUjHQWuzRCakWYcv5g7/b3C/3ObGKE1IjKiJTOPLwySn3OXELgc1S8NyhHzhqpOEUuDZy0ChMFYswd/HuznP7YgmWvNz8YOklOKdScxTGxnNfKQKyZFOLj8zqZcwZ/YCn6Zitrz1fGnHMHOYtcGjBpFWZo7uBfKAp9XNNZe01jbVQPeZi3zbnFWZx2loPohaU8o/mVSyEUaKJ6lYFMUf99+I1zWjiruDRQ0ipMKuTZTFV0jBMtC0we/KeM3F0x+9yTnVXSSq+OuTcwSi7iIfg+LokVFEShpJfHrxQ4q7g0UNIqTIWy74XBCXUqoVCcTGOdVI3dES6Jjuq8VgYEFxfx8fA2ksvfUVgxEpuqoEou5WZuiUPhEpeGSlqFWbJfe10KuVSBRCaCBHFC6Dmh/INh/Zyi45BSloOgOYt8DAQGpSXhmehw07pd1Vk3CzJ4JHIxCEtM9V/11dbwnEtDJa3CbP2rT8qlFE+AWHjE4nHIYiDezNGo+ANkzXq49Fj2efSVlkneZQojqpcR00C7S/7lLD4OMXdYF3i5DUUfQYHPwveuhu95zinKKP8zoJ1v3IDcpnecldPs7h4FWRjFOItcqkHaDx5m4Wa7nFcgARplGWFrxtDdChkENzvQc9mCVXZhFeQnw/NMw7pBCnKSIPxT7/KvPqGTSHgDVTDnnPdn1aPeH9k+Wkv8IZaQY2D7r9mFGeLX5+ScTqW8TpFkMOzESeAe4C3ZAYsWK4y+2WJh6bJJcC2F13ZJllq5qkPzhvWhgn+uMpaHFhOFAy/S5KJ/1hVfLnNWqzYgzL+rXvUuC5IeBFw6MYL8Q61ZaCQbtKTCLqxlRo4kSrMdWbfBIbxfYawthCOY69ngQWXwoy0hSqF4qkk8k15ctK80vNQlGdLqyiN4Lv78Gzg5/6AQK6JoFK+CZ+tDfw5d56xSIyCleh1EuV/1KAQncOElFqePZUqUE+G4Nd2e/SCl7BnwBm3x4sN6V0zCcML3YL1RnDmQkN2tkdALEwpJ8g0OLrVjMRFs/eEV9Hoh5YWUsO9VKZ6jly3Y5SyuMWLesHMtzsdSrKQidLp+2fxFzqJaZ3z/7GtUlb4GR0+L1AjEA8JftJ6Tpnxd/ohT5JKApISJTX0h3+6LYOVziULW6z46q7H2/LnhgoKs7EDgCxBbX55k5IiJILj67bD+8KmLy753il3ikJQrN317bmeUzdb96n2MsGlGOZ1vfjj4SjF3hMdZpdGQXRa4Dl4KRQrpDLp2dPmUyoudIpcEJBTm8uWFGmX0Lk2nKraswMVPdZ31hYzmLUsEXwm9f24fZ9UTBnDPdPBgu97/mONz0+C8fMrkBAidaRIe/BjQNTFCe2J8Gi5xiUdCVy5BmOaunA2aRjvYzYwOmGkrml3neEgK+fSOveSJk29eEHQWNzjuHEE85qHcIZKKy2G2NyUyHzS0F37mYkHFZ4rqX8zN4LXgwqejBUwVbDOwBJ2n5x6+6pmPSMgpdolBQmEiwQ8G/9Gjs0dx9UhLSwQFAijMvk1D3goJyFSnOCmWTyn0d/CaZ0iLDBBSdILNNAVrpcHXBISkO2F+HVwQS/I/+G4LfZNw52Np5/Zzve25VJ9UCL0Sfo5eOaHB+BBiQ1MQuQretoFf27YaugwnQJy8I0Olo6euIKZT7BKDpIQpZ3XReXbBWCnFPaqunCrAcopKZgOrhLgh3lIv/SKpzr17X+jVRRJzlJBsFGy9E8RfqgYqxIp43CHcMuewBkzYXAnW+WtG6UzVQ97Pv371AXsjaeLX5+adzIR4G35Cb0xmookO98lOYOC1OtYSUWEDFpdPTF5U+oBT5BKHpOIdOqrYUC+ZP9ViZLhliCeFlKUquHGsREaXjmdNUpIw2/zxhV4tdk3r/oQg/BOvrkwEMZ6JosRlBog9aAhSARO+Ym8hO1xgNEtX2YVgcV4IBchnO5/vep2cRdLVIZhqUvzFA6JERxBLc/aFAn+qK0o8RPB7OOVyebjEJRF4zFLGmDO0EE7XfYyRS2HWB2ZtriLJuHj1lLuf73k2xG//9uu0J4oAhZcKKFJdpSBgwbmgMwRV7m0zblXcjh6JuH1gzqVwab4FR8GbTH1kdQlbW/mTavAhzxRVbHOKXeJQrQwRYskVWpa8kQs5SBDRT9G1MfFEWTKt25WKIt71arRn0JQpixJB4YTgsyBRxa+zm1VivbZj2pkdw0urh6AULXGtihLBiwpCn3WuKJOnWhYzFUqe73E5U8l/QABN0F2nCx8EhSDULy0uRrUav2a3U5w0Ewpb+5m37H2wZudX10UnC2bkUtI7n/36cMweUy7HUqt1arte7N6dMvJvOPlpFSWCsSi49vNg+09tnN7R6xQnjUcJqVTKLGe2VoHQxRKCf+HMuiRBrQlz1d96ZFEh/6rrtD1m17VBCM64prAx2TLnJqcoaQ779huQsO2zk7daBONLSA1XVOiq68ZToNaE2bqJHKkq9OIQ3ideS0RiQ8nJ/Vue69k2PJcc/1lAguBevwlXUNUe4cSHLPzPgkMHnSKXJKgVYW6c2NHLqLwT6yVrO7HA+k5dZx29Ok/5bkzYu0/Axx6sLauJmwWjboIyl4RLXJIl5ikRnw4r4CHZ1bKEDpf9UXlRSRVBylSPvpJd9Em5U3oMJdO6X0GYfAtWTqpbWE3BaiTI9FfoUrk4N8UqpFvPzv5UZfT8ZHsKpQJaSyHlZqaKAc8uCKSty19jIKrFDH0wuBsPinmKSj7z5qjzvH7lo6OTOo9p9AszZL6Eo184HzkGQeSlHk3JiCgRM5xYFVqSn2kXpIAg9OWYNes1BC0xHIM1rihTJ6owmUIfUP1Kb2x6tCo4sXBMocgE84xQRfeya0OadlzSseX5Lk3hhPSQcepg0EyjNQknBvHBk2uvF2dF/Ca0mmCdzg6XpADjH3Mpf8LvqAreLmGaJgkZoWpN+FkwxB86m3NJgain25wzZKmqs372AFcxUL0KMQLmk57Lv/yDU2RTMr1bZ8npfEWhrfCWg6rgF2Il+8Fyy27iy/UpJNvLohotXI7rVRiS+HRK8rNUW6TRQGGGDD6rYPxa7C+ZErednf2/CqO/q+zOhRBEVVVy4fkjyCkdTyVcpNaHBO/aDFQEdmwr2Trk2offWe8UuyRJ1NNszRnyoOJT/oR9aqIC6uCWDJpcXum7/Iv/c0ptdk7u0Z+pchFjEGVWURt+GdZnbt0PVgi2jfMUTGFBvkqaZClHEiW0jiiSnQdNUhoICwIXNQFhtoJ1o6HZzZWyqGDc6v5OUdKMH5gzSGVyLnxxHu5DRJRXXnYVuWD4Jagy2yenBN4kzzlk4rQf7XOtK8wUierKlYB82gpYj5um+BHit20wba00bTMNvpJL8ZuqokQUJnWPRo8TJYKCKwtxYoAoj7pnSfYcMsmBsqMWicPbXShKCBtwHZxwfZy3O3c46x2D/X0yasybiOcXly4C67wCv0NI2DewdldeehU5f+hFRMLOiFCICMNIbQoG8YfkG0bAvQmtGkQ9xzVhx7Tu52VpdEEoSksPnngUIFrCsCgrE7acuRAi7AKhHgZLWXkd3Bp2HTu5pW6/Vt06dpszOP+hYNzazk5RSoDVvFGlYgaoklx12dXkgvMvBiMJaVyqlrISTNcw3OnjOXvMSqfIJUnSXo8J0aKJojxeeOGYMdvHiN9TaSzMI0hScsgiW/YZRyzlMcD66O6xY3JMqUgatfoqGSS35lNFW3/1FdeQ8yGurKkoXWpG2oVJqQxAiFYaTZgIWrvWTTS7E0bV8w5Ztd0Xsyq4XtMchTTLiR5fIvh9MFW7G9y0ooptt437zRfDL7iEUPhCV5R1S9qFqTP1EGhvD3Yijgaebh3cbpum0cVZ9WMRUbbITTj+K6672XlbLbp17RkgKiZhrijrmrQL0+LBfRAuboX8ISa2OCGLtsUZ1a2HiYiyJYgyhgE+AlwMhDJa7MxWC4lVQq4m6wVpF2aLX/9QChZnQyyLGQFFhwlLm4hbd8or0wwtZU5iS4nfZIKmLFNGHbAraaS0Yl4l1cGCnVKwv34d8FD3M9jDXW4lE9N/jjNBtXc6OPecLqEPhzwB01PGB+ceM/YlpD5FQaynTGTmAA9YTowdK+sB3+IgrM1z1aS2ocC6QoqfqTBr5Mq5IPtRTMl8ZyKwAwsXvFQyWie3NFPG74GD+oxKOsccl7Q+k7Iwy98b1Mb8cOgkRaoLdJ3dp3uU/yFM+cj4cMiR5kCPwj4RQibVawdFGGu9ZLukoYgh4y9qffsPm5yiakEZKRaWZaSlK5yi4KgIG/Sgsd8pyRjKxC7XwnePhYBf45I9TCam8ASRekLSwsRBV0NzBo/VNP3/VJ0+DFaquYV3M4Y40TysCSjsSLt5k5u/3QQWY6GGgV8tg6IOmSBLSY+r7E8VVSUL4ZeW2AFrTWEML5al7LxxNbphLmUe7NoeQqlHiQqXWbja7mJGKkY5SxsMSQkz+MF5nUz/njmqwqZrKu2GgsR+kJWBA3BMARySV7BZsbalqeAXC7nZ4yOznaJqQ/tev5dQZRbRYldLJQMDUUrTLJMKed0pyhhUEQ8TlZ1p32+MZwQvMkkeIA90bh1eo2GQlDBVRfmb5lMvwGqUqsPE4GAHZpDvk1y85BTbeCX7nAvxDbZh1yYqDr3J5Ix0DYTAGJ8qDHMLA/NZbUDYcLG8q/e7foFTUjOmFPrZywMeUGb0G0ne7ZnvlB6HMrHr1XC0b7JFGQHfK7QTZex3TkmDIKEw5fLL/FQl/QlYyUiCYgsSBQfGygjxufA6Qr/iy8XhpWHsDruMPI+tPbUlTbsZUshNgsuXnaIaA1bze2nJB7llCYadNyqBvwPrD8BJO6/Ht9szj054KLSOKeZDTlHNydbOIir5o9TZLFrmWUZfPuvP5NXCc8isLkfHtA+78MeJwjTbUlYGPZdCbiV/7DzQKan3JLaYfedUwIn6EQJp+yRgokEZBU8l14BSx+wuD12rX7og6ggToly8wjlZUhtWM7JFCCmmFIwv3uDMpgV14JhXiOT3SSlCEcsZrtCSkLZ7yFaZbU97pdceUAmFaq+jayBKY4MiyY20701b7MI0QKm4CVyy144ZVXYa9aj3M6nOYaHsz8CS3kne7teOKvJhWKfzMdYyAloUheYwyh4iEwfXLE7JEEkpxpgzpD+sOVlltJfJxRZK5RTNHiF4YUL3ueP5LiO8qvIWHNKsqP0zYQ/KgoJs2WscyTlwLbSGpxbEHn4Tq5kMLpbuLTEvOPPeH2plfHNr8aujqUKfYAo9abvpJa+bJ5MvRSuyRWTZ+9iGVpD+Sgm5TttEOrMDWN001+L0bu/Z16dvcNaXB53BCF8KwsqzOxtEwIMFx8gWnSkPkXLTT0otjZTDpRIRZ+WzG37PhUXGk8eLp9tz9ZjKux4X8cn5zcyg1dpSyMGsSxakdCvqnmk9/grG5J5o95ZXR5h2Rw4wXkKKq1uOW5OeOC4GcsVf23wY7P/P52W3a4rNLKLA3il4QwYs4/DXBHt5im6Q88Xml+5Rpv+GDvp7WseBp6/2+wtV2L1oLWOCBxGPGgoXRysptwgpNQnBhyfYsZRzYPEAC/m90M3h5KH128OF9RNnj2sXMaNH1l5TvuvV2QVVO2mkKkxcByuvTSl+W3Dzmmec4loj55V9F7ds5XlW17WTFB599EDOFAgpxD7LpL/4+SL/105xzXllYEdGxafwo0+L6qKjETmjaEkrwHqWgUixr2vkuGsQklniSf5o8TF3HtQ3kq7HrAnsV9+Vc05vDYX4N14Njxwe5NQnCCFsYZqW+HvLsWtqf7iVf23umpervej36jFFiSiCE4/X28ynywdPmyvSN/y3kJcTiCmTFiUSOVyoUD+Eky28hHTwQ9zhg6sM5uEYwr9xkCzV66cUZ0SYSOsJ321UVHJzhUl+UOENpompTgp8zuRymsU9D4GlTeFsVYOJG72apj2WnettJU3DKYwNrgNSOMfjr+jhFNWM6YPx3vxxtuWrLpGPYvKZC8ccxdkGRFrgbULz2P3k6dPq7Rj6aL4yyjeLPn7A789+PFBxNBTDYx8tMcIagKowY+8pvQZft9GZrT2e2XKHP8f7r5M7ZsFBSk4czOMnMlhx6+phWSmNrBwNNqP/aAhmsRpMTesliIcUj6vJvxOWMZjc/G29HCEkYxYzAteaca43gdf8I5PQ8wn1NjluqrxOZDJ8J0d77n5a0Z/b1IUyBR8wFb5qkgS7zQnCz3Vmqw9YSzgzN4AbT68oEdweTpTMrK+iRDIuTAic8AxWf6pt3tjiM6X6Z6p5WpshMzVPCsKkhA7qOH9jyqPPHYNacRZ88QgcXybtoLUUYrNQ2BtOSb2kDoRZv2F7yc2UKr8glmH3B4CEza45SAb7PiHKCnLMJt2comqhUPproitYM5V+IHuUgs0mv1xao55YtY0rzEpoz2/tQZjyMPYMApnZD0AIBDBySFqZcERZVpBp5zglqTNjYDfYysUpZeLJgj/D4AHJ5QvhgvqLK0yHjXK+N18lj0jFW0B4OIzFTisVQWx0TE4kmL9pwuSP+b4dK4v+85i57LUh4usZLeX8+Uk3A1JqjYEsuoW9sXSj2q377xF/h7VOSb3FFabDvUVd+6lez+XSPPpsKBwlJBQSxEyiNz5Gl9gidLe6Jjha39SDqL6HVErnC1X5Rvi3v2wtnXmnWPrqQLFqRuxRjKf1bkMZG1NbLpxYMsAU+jIZ9SZebfUaV5gOJSFlguXxYX81pwSFCZ7P4CDM+ErBBkoNPneXspaM0TdlwVsqTAtyIUEUprRlHs9opqn/FILME0F1MV/y6lRz2cxrxbLXTpXvTznau9yjXgMBZsdaceN4poVYzn9Y8nG4oH7jChMY/cW23oeJ92JpHV8ThXFm2J1Hx7aUoMQ71bXkFs8GO4yrLCscB0lgdg9CVTQlT9HV7syjj1cV9U3Y9gpRkPMuXzxz0qGFL13RRs0ej0PUCMmdCZIpZzs1hxJB2RQyCatF6j8ZFyb27kYwfkt1Qtfq8/nsz6eT7dI3VmiepljdczyUBMqj3zyJllJFSwmiHOf5CUQU7hwXC7SgtiU1TPuVUZrHdO1C5tUf9irqW4s6jO76TsvLyR1NepNCX2vSQkVjigKFz8CWqy1SbPmx+EpQ5qdOSb0nQeSUftasWXO93+97mcFZ4Th6VpLougfivdBmy+J9O3fuvNcprjFXf7L5lK1a/pKQ4mmxY3sp2bs3ZHcSiYCC1HVGTjs1274wIqClRFH+FkT5a7CUcNnYU3UJ3+58dApKg6wOlpDlod1kSXAnWVSxk2wwD8IO4eXAjtmXuOBq+Hs4v0/csOyv4cL6T5K/Lr3s2rXjIU3THoGDqyQjTo9HB1Gam4QwbywoaLvQKU4Lw74oeWyv1uQhYoXIjp0VIMzgMcJEcL5Dez/JygrfZozSQPeNlvIW21Kmv+Ee79S0W57g1ZImOcRD5FtjL3nx8Brybul6EgBXH+66nQD8LUJsh4hkALmxqME8OaNOYsyCgtZPgPWbBPEXt2/cclx1tAkETILB0LaKiuDYdIvyrgXFrUulOsYegSMOWNFeYQ/0RcOWEqSJlvJmECWSblEi8OudOBNiUzhNzcCtD/N3JK+0uoT8s+Uwkst0270nBNw4XDhvNiRRInUiTDjBvE2bdo8ZhvEIaM9SqtxbE8Hj8UBWbGwOBIKjO3TokPYOwat5818aqu8U6dRbxgIvkCAO8w1pA7rv/4bsG903WjO0nrVNWKThpAhbl8bl9yQTmw3EHXPWiAFayxA/pHI+wylpMNSJMCP88MP6v1iWbTlldnY28fv9RyacByu5zbLETSeddFL6Ot863DR/Y345029CC5joBKOlrAgJ4uUGuUdfA5YyLMrasJSJsL8TMv2xOV1IT29LW7AxUWAfKZln3rS8wY3PWafCHDp0qNWqVbs/WZb129LS0pllZeUznOnlw4cPvwQufHSbNm1q5daJLEW5uFTx9xBRqoiqgnlGMCRJh0O7SS++mwSECkcOOy3jyMj4WpO0J3XAfpKmqo9c4O8AMzHCENwhUxhM0BfDBQ2LTB7PeoOcOJHtHtFj7hvszIumB9qRIERxkHiTnZD8lERJfiJgr4rmmkna6yHS2RsgA7MOk4E5h0h7LURyGCcaTPYRBTMlYKpNGNPI3/cVkd/t+RzeR2nxxOZHiy+Q633DyaQFia++ekbjFGbR68PB6swGS+ifZ7YlfzO6kh00ixwqqSC7d1fYFjIa6EYlCi4iOrCUCkwn6UFyVlYp6QPTmSDYbr4y0sGDAsd1nNHqwOVKcMGJwsJkQWE+sW8xeaBkAVjsKMK0s3F+vbhh2UynpEERPes4gZFyIpM7mj1KNa2PhGymEztEBiklZKvMIpt4FinFuwtjgHJE0eK9R+EpLNb9lkbWBLLJJ4eakvcONidvH2hB3jvUiuwKseJBvoNfQfKkcSEUyhQP8+gQsuIHq69QrCYyIFt/9uC3pNjYB/tRJSLDCnUuVgqhPkre3Vbt4b/rEjzWjQq5dFYvyK8XM0q9mG0jOGBBGdHIc6EzyCPrC0ggGH6qRnU44sLxPiXBDxHpuVj+121FcvmVhZDj9YGv7EEJ6w7a7M50NS+czQD4is2XMCWCKRopCm4nw7e8RcoE3mtUZWftlh7rAXHD8ieckgZHoxOmufS1yaqu3orNgpWxa/vgaDyx+yTywJaT7YSmxqgeEIjxtVC8l5Jbmx7CIrgYqFw6L4eIvS05Uc6EeHaQJHIALDoFLF8z5lHDoylwDnnN8TWVTFNJyDAOXrnj/YqPghtbMwYXQOV7zvGK4mK34KyQjF1Sr+8dj0ejEmaoaEY3jWofUcbaChzttwqYZe80PWTEjz3Jd4Ece75mwOFVVRCY+Zi8ve3DTuFxgKyoXPJyW05ZVxBnd/hUH4hHC2FRJwXH18ErBgFryk2xxBDGvf4Nf9nFWN5lIOqrIDQYSDQw0ahPrCIK8v+VNxb9PvyhhkmjEiZfMvNPzKs9iL19YsGYIM/s7kB+u7UTqCUN1efhG9rKhea7jIxv8oVTmhCMS0lwS3uy7Ye+hIdOJlStIHnZRaTgnOUgxKNZNmZjC4d1IXuD1xOTXAIF2URj15KrFtVs2O86ptEIUyyeWSAZWc4U1g57+cSCgcXZG2LbT1kzUJQKvT2LVU+YAkLzkzPWv7Fs6Ke3LTxMszzgpRXcA+xSh1StnuKcSwEmE8QpYF+PRJ2wa0xRNUVVMN8Pf4bCqgybdjnhB1r5Ti5rop/ecnPZ1wonJkj2yIZxGzCDjxBcQRXt4zdXHLBDi/pKoxGmtWTmPYqm/FWCC68at1UGYzgiKu6hSy46TDU6mSZorkyEYBppvXtp2UVf3O7JMQ9oAiwo6hH7ruBAyNjMidcJPuMowtGTkuLpQQnjdaRVydIdsGkTfj6sJH8E0f6lvCzw+kcbyNEu+/WIRiHMUrCWWSqdRxWlN/aDjAUOOSgs6yfmLRtCPxkdpP6yz6mqdcc7JquDUDwk7+BPFZd++ivZpGyzn4NIK4MHHy1ZRJgY9uLTN3DwB5RpRKrpPklooOHrsGZ1tqR04tsry79zFtUbol9aJxg+Ii+hLL4obeCMgbt/ifacsI38PncvzE3DM1gdJFOJJ7QvNGTRH3iT0o3HiRLBLaPo0MB5wE/7dUryfJTk+xnJ9lDi06jdImULyVk/HTgRBFUZvRJCgQVX9/Q/OLKwSZ5dWk844YUpl0/RIK681ZmNCT5x1x7i2jSOjB0pKvgrklvfExxrKQUkJMiMh6yzix4Ntt1TlMXBcsajquhQiF5IxrNBqDleRnJxAqH6oQwf7BVJ0msiVvwcWmqIqfM1Rh+T3Pi/Ub2yhkOxs/W65YQXJid5V0I8VWgHdTGwzwT2CyVyKhs09mjd390d9lNpPRueSfJ8gWokZbzX6skVnde/mSOZPbxdykREhyJEMeJAtX4QZ76PkTwQ6hGLiuONOetWB3QIYEHBepL+MPfhtT39z17X1dveWVxnnNDClPOne8FV3QSxo1o5uagKVRWwltbPiqIdN5a70PVZUlhriJr4CW2IYLo8fcNbgcI1//ZIRWPVFUxVKm8HhXrEonrAmoLrR6uKQgWBHWNRkwWtJ+hTVxV6m1DZZyN7+seO7EKOjvGeYU5sYfq0gZKIEXiHYlxwNBaFTKd9Rx0/bvr4VrupZM87c3ERqpe03vl14JyiR3RVmDpYTmdJ+kHR4YQiRJvsAcsZjlEZWFUQLVrUSnXzyWK7d4ZPuaAvSM0/66ru/j7OooxyQgsTBDdB0XUl0iYeDXwyhTCMTUznxzwOpjKC81elZRXHizWxWijvwI+BwUseID7zsEdgW3mGiIg0At7YhhY1C8SJlhRHZ04FTI7gkMGhob8AZzIX3PuD1w7IbeoszggnrDDFipl94WWEXQcTA9uaYCYuyQus542x74m5s90+Sawp9vsoJggzcN04BBn4vaLZwfVZ0TLwTBMRKmb8OSDQVMWJYLUopbQA3PufaAX/4Lqe/gudRbXOCStMHhK3UFXNj9dbh6K1NK2NTMa2lkcwldeIZa4lVTrlorvGDPzcokmhdruWJMzAMw0KFK8ldPOY7acKOpuweyeDJKXvXtPT/++re3s7Ooujsnz5cn9RUVE3eG3uFKVMNXa1/hNc+trpEHd9DS6teTxh4sOipGn8kZ015k9OUXye3flbpmpP462+YSi6cNl35ZOl/b59OksqqgIJhLOsfoF7VRaSJBjv6RcJQIHjBELdAP7+saZa4LWpK8iRjgezZs1S2rVrdwHkmv8Fs8PA2q7jnGP/gA+bNm369emnn550K9MJKUyx7NU/U02/P25nDczEufyJVgSGssG3bHWK4/Pk9uY0i86nTO1GuAmiVCEDf6d06OJ7fWB1tdpMdtIBNn8eDtrNSjXq1IeWFzaF98HNkdz443898/GPfn/OYMbkf8Pi4bqua6ZpEhAohgI4UAUK8meYPoD5eWAsVvfv338fbisWJ5wrF4veaAtG8pe2/4mBHSbCHyn5f5IWJfL7tnul4NOwMc/OwHctDZy9bJJHkWa9FyUC+RD3qOQjLuXGyhX1qWK3HGFyxOQVlOnvlx/Y9b7X53kXBHkxCE8zDAOOrSQoTnyvKIpH07QzvV7vPbD8U5je+eqrrzqEtxadEy/G9JJfKrp2kp2J46UdZYLYEwJ7/rOSpSVVDXQM+TkzIONek3twAx+y6A/UZxzwcBoeKr02pwgopmhTMkBIrfh1dghUMtzk8mk4RgdsgTrLU8WCxLJpq3at8/KbDxWc+yKCrAqGU5ZloeXEsQIUEGkoEAjEtZjV3adqsapHjyzV8tdKdhDcuYe3u/WKZs2Gd5+t6mo3M042rukaCR4q++snl97+6CldBqQ0XnrX4iXBrg/PvbPr6qcntd+50FPbGTicZvS9nGMTABEBTokBgawO8fOx9VGS5sPZTGhoQDchKvnAyYsDK0d19w0QCrsXPnQZXK9qqqMfWkaIdBkwPHDVHX/G4Rv1eNVyCLp1hwl9+/aNaxQyJsw1Xc6+SVCBT6Rtbx+eKIAts8vhRFRrv+CHU0VTPfFaeSJANh503qYMg+AUBOKVtBp1MCkAvwL/Q3wm98O7TYLJlUEhvt6vWV9e/u232wcPJupJ4KEDLYnZdHvWC6rCbooTwdigheRCTJ38dbndfwC+gI7smX0lvPs9LBuERy6Jw2fDwWQOu+6OwDm/uDnHDCU+nDjiCljOLSDgPolizIwI85uuZ/f0EPGVQlmOBfFZbRI+qImPbKWrt96D/X0xClFhn00hwQvL75mUr2se9fnTVy0swXUmDM4+h1n0c1hNi/frcTtwjLbDdP7kRaU/OMVkTPe8Jgazrgfb8Dv4npPtSnZnWTTQOqqqzn/5h38E2p/RMwdE6iyJjTPkz9/BWiZ8dnpGYkyVikKF0hwTewDCfG1O9qUWCbziTNE+W18nPGoWCAGsJb7XwI93VxXl8QrDWvxtlwFjYBXSuqSsCDzNx/a97HFAwcE6bQnlo5wim5mrDx1469vyf6lUngPZ+5PwzfvRH8D/6MD++LJyzJYdT9cgvnQKY4ODp4Eo8aljs8Il8cmIMKXFivHJJGpmDPQJDQrVAFEYcJF7GDsVLOB/VnXp949HiqdgFepL4MqtREcZPg5/2I1gZY+rAH99ZcUOEOg9sM75Fpdvgn+riCZ2SB5J61PPNFRV89jbSwCO2gdJ0Je5ublJjaOUkQbdgr1bd5zRsm0IzH9vnTE/tuWCBY06JfEbXRwwKGKEMh9TB+xsvrKj18h6brPnwAVwfNvEO464TGG0GeFk/fKtxjfh0mMp3m3ugunNzq20lSC8jnBuOsDpOXJ+hGWSvsNHhtp26uGRAiLuOGDYhJk5TP+vZ8+eRU5xXDJiMSfB79jf3PMUREiFprC6WjEmiJ5OBnf0uacB1AnWF1CcIbCeKmO/6i1yJ6mSzUjq4g6L7Ob/GUDijh3+zqrAXJ8IjBBC3gqx7Q8Yo+InNY8/VNC+kwYXQSIDbbtxECX2RXgnXJKYhBvNNN91HTjbx9gVGE+5JA+eSLCeYhsr/X+z8n+6RJdKD7siPAa4PngwyFj4NZMXVbwfLo3PVX38rZmgvxGmeUerjqfljLnnGZGT31w3Ezyd2Ov1Yh3mU5D03O0UJcQ1TScIqEGwXawDzx3Z3sjdgslSPHCpolCVEnXsxMEkqXtH3v0msPPtVeUPH9ppnNOyQ6fpvuy89SDKChQexpBoGasaUCwLBoNlcBEkbS0RV5gnEChGiIJOPTfYyg9COOAUxwSdkqDykp2mr5dTlAzy8/2keNLk2RM458PBRV8eCATuhoz7LXTXWI2E9ZVYNYRi1XW7E/ySsrKypfank6T+ufLT+sz2UXDltVzf2XCAU4RpMZxsuxIyAfYakhx8I2fDdyVa8DzbNMYBK9wtTqZOWVSa8Ia9eGDPok6dOuWYptkFrOR5INIBYD07g1BPgdffnHXWWdOcVZOi3gnzm39Nne316FcEjerdy32iQSsqCP1+A2ErVxNaFiBETVyRokjKv9cOfv5h9ubeOmXN43l11LqQciu1yEXPLS1b5xSnhSVLlrQD69mppKRkxSWXXHLYKU6KeifMZd+tmu31+q6AuMQpaeSgqsCk0fU/E336a4RuguQ2gTixVqNC8s8n56814e1FifJIvIHNsuQfJy8uS65fagaof8JctgyE6XWFWRVdA3FuJPo/phC6d3/YtccAmy5Bz8XvZW+csVErfQwsaNyeJpivgMv9yVOm9H3620MHneI6xU1+GgqGSeTppxB+3kCnIDZYTcSJ7HBuoGCFJHJZotAUjTLEgacaWXy0U1TnuMJsSIBL5726g0mMX7sDYsRWtOx2Is8KMSuph+ZjaxyXYsz1p5Fcp6hOcYXZkEDThkMMhX2vU3g8uATdeUhy7wpv6D0h5I+JrKZlWsTjz+175X1PToBkKPYz1TOEK8yGBAryMCS3Yd/rFB4PLrF7IxGLFH9M9ktC34mzOsFHFmo+v3He6D+YJ/ca8pfly5Z9WVRUdPPy5cvrbKAtV5gNCXDhyrfFmEI7BdFBDXIpKxRKSp35l7iQh6NpEx9XqHlAlGPuD5x61gU5EGsquq730TTtRSHEZyDQW1atWpVxC+oKs6GgQVa+cTNRvlzsFMQG40Xw57tMIffg/ORFpT8KSt6q2n0NLaXqyzIG3/BA4NTC8/OEZVAQo30TGd6jAwItVBTleZhfuHTp0rFfffVVE+ejtU4cA183LFu1crbX59ZjHgXcNqTZdNNWor8wk9AffwaRxk9+sB4zJOVn3ZprI+iC8FPRbhuYNYwq9D045TkYCdiW0ptlnHf9fYHT+g7PE9yi2JxYFWz7xttwQbCSc76CMfYsrPdG3759A84qtUK9E+byF2fM9nk8bsuPAw0ECFu3nijLVhFyEOLLJFp+NBCTIcQjPYqXTHKKbG49O/sjldGL8O5GFdz3kBvuR1Hmcstk0URZFWz7BksqQaRrQKAPgDjnOIvSTr0TZritXHHbyiPgGULXbLeVJ468cHXQWMCSVr/e65atDZeGuf3svKulMN5WPdlgKe+13Td28k1GlBHQgmZlZeFtErN69ux5nVOcduqfMN3+mDXCA+INCTm9+9pFtzhFRxjTnTRp2art+wNH3dWnU98LfYKbKYkygs/nI4FAYFa/fv1qTZhu8nMCEb6LUuzmwnjGKTqGmavJgcvueuatToXn+4WIHlPWF1xhniDYHh8mLsXfeq2L/eD8Ju1Pmw963Gtn7vUYV5gnACgxHTJxsJavGD7rn+HS6BT26PGdlGIt9iyvz7jCbOCgKL0gMsjC3y4l5L/7rlgRe4g7B0hg3naF6VJrYEwJiHJuvXCYyAmDipfstxckgHM+H+/DSVWcuD7WaeJtE5gA1SYZCzTkyJHKqnXbRlDB+8IVG+N7qQELfqVRdkaim6kaK3jgUJD4MP2QFNuppJOKixe9OAp7uiXJxo0bvfv3739b07RLwkNXHgXFh6cn8hpJkLBFCASNwv8Jpq1Q/h5k5cc95SNdZEyY33bpf69C2GM+RYnbaRXvkeauKI+AJwgnTFZwQAhw2QJEsUkS+pYpybOF6xZvtldMkaKiot+DMP+G71GEeAMZDiNoWVYZCPIAfAd2GMZtF8P7YlhnHZTv0nW9dN++faVDhw5NPFhRDciIMNd0GdBUUrIWLGErM57oYJFdrw6vEMsfPSuNGDhcITgGB+DNZjBh34EtW6hw9kmX77/a6axSLVauXNnVNM05ILaDILwfoWg9TD+DQDeD9jeBq97arVu3Omt+y8hp//70wuampq0H55Afq9ocn75MVXBTTQVRW3KitxFEaSYI84Ft0BuvBYULGh/Ya1JFVjAPOUw1GZQm0SU+FzAC+HNYsRRM6Yx9eeKpbqOKEwoKxEgXLVrUAuLFUGlpaXltW8BUyYgw0QCu7jrgGS9V7sAOq5VlZlqScCaJ3p4TXw844vCq5KLpDC9v7F49coLw1Z7AnUcDi9HJGJa8tcW41VPDpQ2X6L+yFtjdZXB2CQmNl5SdB1e2Apc4BJPMUAt415z+RhfP6RZYRhAimlS3NbJa+HRGAkExp2D86sudogZLxoQZjZJ3u58vy+TTTNCuAnPKRm4dawKeSL+XkbIAf7pg/Jq7wqUNlzqrx9w9reuNZD95Txesq8DoxhVlUqDL9nvYMVMWCJIyKksr+FeaEE85qzZo6sRi7p7W4xpVkdMhXsqxUh2RvhGD9eFCyAOW4DcolFkQ8oTPn5BUKDRoEvldh/HFSVWy13cyLsxdL3bvDrnOPF2lbSFQd0pdkkGBzJELuXvtlqbthk4K90w/UcmoK984vaOXSvknXXNF6RKfjArTY+ZepinsCsN0RekSn4y5cjlrpFJyeN3HHo0NCyVtLTmhdrru1h8htivncvea7W1OeFeeMWHumdb9PMgoP2CM5kKc5JTGAqJ6KYnhO4lUZJ9JuFYvRi2pcxSFEcviu3f6ZbuhQye5wkwHu6Z1fyDLwx6vMBJYPymIVLzkYMGVpKzZYMKVbNjLpEZiPuHBjhbcsnaXl+4HYdavJsR0kxFhyimF2h419KZHZb+In/SEl+1vewM53HwE7ByIGBvRXWxsYXK+u6ys7IQXZkaSn58J8VNJz0j0nEMK1jKUdQYpbTYU3sNxd0XZaMmIMFsQfL6hbCUT9cgAIQbyComk+IDeZBMklxORjAiT+kzIJ6kvsdQksfRm8IGM1/u71DMyIsxSk0kIGBPeJIUhL+MB0KdrLRs7GRGmGeIYqO9LeC8zZcRbiqOaYDDqWs3GTGZcecWBIJjBnxONaoudsv2HVxFfWTGRzK0iasxkRJgd7t5WwQhbrqmJrCC68nLSbOt04itFceogVtWdKk+ZeWBynZMxf7nrhW5XUUneVBhVEjX8UMjOuZpLyvMHQJbeG97nO0saN5GWn4M8z61gTxcHX+3eJBSQCz0665JUzyKJnQ0jFZ9uvImEu72J3Wu2tnS7vaWL/OtXHwB9zUhaYpAIHXVhijsdmRpH7J0xYSLCYNNNIdfqimsBXeKTUWG2/s13e7glHra4DOJTX11cYlEnpmvXtK5/9uvK/dgv061LTx6MMS0u9pQExak6N0wt14x6/jZt2mwNnUQadAxaJ8LEWyx8POcpj8pux76ZCbtnulQGM8L4DyKV5CfI3h9uc1vxR05Jg6POgr0t/zvAp+cGJqmK/J2qUMW9Byh5EoVBuspIyOQbORcXFowv3uAUNyjqNAsBN053v9hltEKUSR6ddbJAnDjSm+vea45XZ6S8wrq89YS1tfbIk9qkTlMQSolsNa74NYvTi0KmfNzkEkcwkz4PIxpk7hhTuR2NUkdXKYFjecAQdJdT1OCoV6d9z8udW9OgeoWgbDBotgvYzo6U0jyIRWONJeUShaAhDgoiH2v16zUNdlSOenm68Y7KskPrmoeIbCoU5mOSahaXrjSTxGLkQNtxq39Ej+QUubi4uLi4uLi4uLi4uLi4uLi4NFwI+f/GcXgqJm2kuAAAAABJRU5ErkJggg=="/>
          <p:cNvSpPr>
            <a:spLocks noChangeAspect="1" noChangeArrowheads="1"/>
          </p:cNvSpPr>
          <p:nvPr/>
        </p:nvSpPr>
        <p:spPr bwMode="auto">
          <a:xfrm>
            <a:off x="21272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TW" altLang="en-US"/>
          </a:p>
        </p:txBody>
      </p:sp>
      <p:sp>
        <p:nvSpPr>
          <p:cNvPr id="3" name="AutoShape 2" descr="C:\Users\9902899\Desktop\資中毛建祥\C計畫圖C-01.jpg"/>
          <p:cNvSpPr>
            <a:spLocks noChangeAspect="1" noChangeArrowheads="1"/>
          </p:cNvSpPr>
          <p:nvPr/>
        </p:nvSpPr>
        <p:spPr bwMode="auto">
          <a:xfrm>
            <a:off x="155575" y="-274638"/>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TW" altLang="en-US"/>
          </a:p>
        </p:txBody>
      </p:sp>
      <p:sp>
        <p:nvSpPr>
          <p:cNvPr id="46" name="矩形 45"/>
          <p:cNvSpPr/>
          <p:nvPr/>
        </p:nvSpPr>
        <p:spPr>
          <a:xfrm>
            <a:off x="0" y="1168897"/>
            <a:ext cx="7587858" cy="45719"/>
          </a:xfrm>
          <a:prstGeom prst="rect">
            <a:avLst/>
          </a:prstGeom>
          <a:solidFill>
            <a:srgbClr val="FFC8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41" name="TextBox 2"/>
          <p:cNvSpPr txBox="1"/>
          <p:nvPr/>
        </p:nvSpPr>
        <p:spPr>
          <a:xfrm>
            <a:off x="649887" y="242363"/>
            <a:ext cx="8734745" cy="923330"/>
          </a:xfrm>
          <a:prstGeom prst="rect">
            <a:avLst/>
          </a:prstGeom>
        </p:spPr>
        <p:txBody>
          <a:bodyPr wrap="square" lIns="0" tIns="0" rIns="0" bIns="0" rtlCol="0" anchor="t">
            <a:spAutoFit/>
          </a:bodyPr>
          <a:lstStyle/>
          <a:p>
            <a:pPr>
              <a:lnSpc>
                <a:spcPct val="150000"/>
              </a:lnSpc>
            </a:pPr>
            <a:r>
              <a:rPr lang="zh-TW" altLang="en-US" sz="4000" b="1" dirty="0">
                <a:solidFill>
                  <a:srgbClr val="000000"/>
                </a:solidFill>
                <a:latin typeface="微軟正黑體"/>
                <a:ea typeface="微軟正黑體"/>
              </a:rPr>
              <a:t>帶入系統課檔需注意事項</a:t>
            </a:r>
          </a:p>
        </p:txBody>
      </p:sp>
      <p:sp>
        <p:nvSpPr>
          <p:cNvPr id="33" name="文字方塊 32"/>
          <p:cNvSpPr txBox="1"/>
          <p:nvPr/>
        </p:nvSpPr>
        <p:spPr>
          <a:xfrm>
            <a:off x="741255" y="1609393"/>
            <a:ext cx="15911740" cy="3508653"/>
          </a:xfrm>
          <a:prstGeom prst="rect">
            <a:avLst/>
          </a:prstGeom>
          <a:solidFill>
            <a:schemeClr val="bg1"/>
          </a:solidFill>
          <a:ln w="19050">
            <a:noFill/>
          </a:ln>
        </p:spPr>
        <p:txBody>
          <a:bodyPr wrap="square" rtlCol="0">
            <a:spAutoFit/>
          </a:bodyPr>
          <a:lstStyle/>
          <a:p>
            <a:pPr algn="just">
              <a:lnSpc>
                <a:spcPct val="150000"/>
              </a:lnSpc>
            </a:pPr>
            <a:r>
              <a:rPr lang="zh-TW" altLang="en-US" sz="2800" b="1" dirty="0">
                <a:latin typeface="微軟正黑體" panose="020B0604030504040204" pitchFamily="34" charset="-120"/>
                <a:ea typeface="微軟正黑體" panose="020B0604030504040204" pitchFamily="34" charset="-120"/>
              </a:rPr>
              <a:t>在開課系統中</a:t>
            </a:r>
            <a:r>
              <a:rPr lang="zh-TW" altLang="en-US" sz="2800" dirty="0">
                <a:latin typeface="微軟正黑體" panose="020B0604030504040204" pitchFamily="34" charset="-120"/>
                <a:ea typeface="微軟正黑體" panose="020B0604030504040204" pitchFamily="34" charset="-120"/>
              </a:rPr>
              <a:t>，</a:t>
            </a:r>
            <a:r>
              <a:rPr lang="zh-TW" altLang="en-US" sz="2800" b="1" dirty="0">
                <a:latin typeface="微軟正黑體" panose="020B0604030504040204" pitchFamily="34" charset="-120"/>
                <a:ea typeface="微軟正黑體" panose="020B0604030504040204" pitchFamily="34" charset="-120"/>
              </a:rPr>
              <a:t>點選</a:t>
            </a:r>
            <a:r>
              <a:rPr lang="en-US" altLang="zh-TW" sz="2800" b="1" dirty="0">
                <a:latin typeface="微軟正黑體" panose="020B0604030504040204" pitchFamily="34" charset="-120"/>
                <a:ea typeface="微軟正黑體" panose="020B0604030504040204" pitchFamily="34" charset="-120"/>
              </a:rPr>
              <a:t>SBA0001</a:t>
            </a:r>
            <a:r>
              <a:rPr lang="zh-TW" altLang="en-US" sz="2800" b="1" dirty="0">
                <a:latin typeface="微軟正黑體" panose="020B0604030504040204" pitchFamily="34" charset="-120"/>
                <a:ea typeface="微軟正黑體" panose="020B0604030504040204" pitchFamily="34" charset="-120"/>
              </a:rPr>
              <a:t>開課資料異動維護</a:t>
            </a:r>
            <a:endParaRPr lang="en-US" altLang="zh-TW" sz="2800" b="1" dirty="0">
              <a:latin typeface="微軟正黑體" panose="020B0604030504040204" pitchFamily="34" charset="-120"/>
              <a:ea typeface="微軟正黑體" panose="020B0604030504040204" pitchFamily="34" charset="-120"/>
            </a:endParaRPr>
          </a:p>
          <a:p>
            <a:pPr algn="just">
              <a:lnSpc>
                <a:spcPct val="150000"/>
              </a:lnSpc>
            </a:pPr>
            <a:r>
              <a:rPr lang="zh-TW" altLang="en-US" sz="2400" b="1" dirty="0">
                <a:latin typeface="微軟正黑體" panose="020B0604030504040204" pitchFamily="34" charset="-120"/>
                <a:ea typeface="微軟正黑體" panose="020B0604030504040204" pitchFamily="34" charset="-120"/>
              </a:rPr>
              <a:t>新增：</a:t>
            </a:r>
            <a:r>
              <a:rPr lang="en-US" altLang="zh-TW" sz="2400" b="1" dirty="0">
                <a:latin typeface="微軟正黑體" panose="020B0604030504040204" pitchFamily="34" charset="-120"/>
                <a:ea typeface="微軟正黑體" panose="020B0604030504040204" pitchFamily="34" charset="-120"/>
              </a:rPr>
              <a:t>(1)</a:t>
            </a:r>
            <a:r>
              <a:rPr lang="zh-TW" altLang="en-US" sz="2400" dirty="0">
                <a:latin typeface="微軟正黑體" panose="020B0604030504040204" pitchFamily="34" charset="-120"/>
                <a:ea typeface="微軟正黑體" panose="020B0604030504040204" pitchFamily="34" charset="-120"/>
              </a:rPr>
              <a:t>必須輸入完整的學年度、上</a:t>
            </a:r>
            <a:r>
              <a:rPr lang="en-US" altLang="zh-TW" sz="2400" dirty="0">
                <a:latin typeface="微軟正黑體" panose="020B0604030504040204" pitchFamily="34" charset="-120"/>
                <a:ea typeface="微軟正黑體" panose="020B0604030504040204" pitchFamily="34" charset="-120"/>
              </a:rPr>
              <a:t>or</a:t>
            </a:r>
            <a:r>
              <a:rPr lang="zh-TW" altLang="en-US" sz="2400" dirty="0">
                <a:latin typeface="微軟正黑體" panose="020B0604030504040204" pitchFamily="34" charset="-120"/>
                <a:ea typeface="微軟正黑體" panose="020B0604030504040204" pitchFamily="34" charset="-120"/>
              </a:rPr>
              <a:t>下學期、院、系、年、班、組和科目代號後，</a:t>
            </a:r>
            <a:r>
              <a:rPr lang="en-US" altLang="zh-TW" sz="2400" b="1" dirty="0">
                <a:latin typeface="微軟正黑體" panose="020B0604030504040204" pitchFamily="34" charset="-120"/>
                <a:ea typeface="微軟正黑體" panose="020B0604030504040204" pitchFamily="34" charset="-120"/>
              </a:rPr>
              <a:t>(2)</a:t>
            </a:r>
            <a:r>
              <a:rPr lang="zh-TW" altLang="en-US" sz="2400" dirty="0">
                <a:latin typeface="微軟正黑體" panose="020B0604030504040204" pitchFamily="34" charset="-120"/>
                <a:ea typeface="微軟正黑體" panose="020B0604030504040204" pitchFamily="34" charset="-120"/>
              </a:rPr>
              <a:t>點選</a:t>
            </a:r>
            <a:r>
              <a:rPr lang="zh-TW" altLang="en-US" sz="2400" b="1" dirty="0">
                <a:solidFill>
                  <a:srgbClr val="FF0000"/>
                </a:solidFill>
                <a:latin typeface="微軟正黑體" panose="020B0604030504040204" pitchFamily="34" charset="-120"/>
                <a:ea typeface="微軟正黑體" panose="020B0604030504040204" pitchFamily="34" charset="-120"/>
              </a:rPr>
              <a:t>新增</a:t>
            </a:r>
            <a:r>
              <a:rPr lang="zh-TW" altLang="en-US" sz="2400" dirty="0">
                <a:latin typeface="微軟正黑體" panose="020B0604030504040204" pitchFamily="34" charset="-120"/>
                <a:ea typeface="微軟正黑體" panose="020B0604030504040204" pitchFamily="34" charset="-120"/>
              </a:rPr>
              <a:t>，</a:t>
            </a:r>
            <a:r>
              <a:rPr lang="en-US" altLang="zh-TW" sz="2400" b="1" dirty="0">
                <a:latin typeface="微軟正黑體" panose="020B0604030504040204" pitchFamily="34" charset="-120"/>
                <a:ea typeface="微軟正黑體" panose="020B0604030504040204" pitchFamily="34" charset="-120"/>
              </a:rPr>
              <a:t>(3)</a:t>
            </a:r>
            <a:r>
              <a:rPr lang="zh-TW" altLang="en-US" sz="2400" dirty="0">
                <a:latin typeface="微軟正黑體" panose="020B0604030504040204" pitchFamily="34" charset="-120"/>
                <a:ea typeface="微軟正黑體" panose="020B0604030504040204" pitchFamily="34" charset="-120"/>
              </a:rPr>
              <a:t>會要求輸入欲新增的授課分組</a:t>
            </a:r>
            <a:r>
              <a:rPr lang="en-US" altLang="zh-TW" sz="2400" b="1" dirty="0">
                <a:solidFill>
                  <a:srgbClr val="FF0000"/>
                </a:solidFill>
                <a:latin typeface="微軟正黑體" panose="020B0604030504040204" pitchFamily="34" charset="-120"/>
                <a:ea typeface="微軟正黑體" panose="020B0604030504040204" pitchFamily="34" charset="-120"/>
              </a:rPr>
              <a:t>(</a:t>
            </a:r>
            <a:r>
              <a:rPr lang="zh-TW" altLang="en-US" sz="2400" b="1" dirty="0">
                <a:solidFill>
                  <a:srgbClr val="FF0000"/>
                </a:solidFill>
                <a:latin typeface="微軟正黑體" panose="020B0604030504040204" pitchFamily="34" charset="-120"/>
                <a:ea typeface="微軟正黑體" panose="020B0604030504040204" pitchFamily="34" charset="-120"/>
              </a:rPr>
              <a:t>若原為</a:t>
            </a:r>
            <a:r>
              <a:rPr lang="en-US" altLang="zh-TW" sz="2400" b="1" dirty="0">
                <a:solidFill>
                  <a:srgbClr val="FF0000"/>
                </a:solidFill>
                <a:latin typeface="微軟正黑體" panose="020B0604030504040204" pitchFamily="34" charset="-120"/>
                <a:ea typeface="微軟正黑體" panose="020B0604030504040204" pitchFamily="34" charset="-120"/>
              </a:rPr>
              <a:t>00</a:t>
            </a:r>
            <a:r>
              <a:rPr lang="zh-TW" altLang="en-US" sz="2400" b="1" dirty="0">
                <a:solidFill>
                  <a:srgbClr val="FF0000"/>
                </a:solidFill>
                <a:latin typeface="微軟正黑體" panose="020B0604030504040204" pitchFamily="34" charset="-120"/>
                <a:ea typeface="微軟正黑體" panose="020B0604030504040204" pitchFamily="34" charset="-120"/>
              </a:rPr>
              <a:t>組要改為</a:t>
            </a:r>
            <a:r>
              <a:rPr lang="en-US" altLang="zh-TW" sz="2400" b="1" dirty="0">
                <a:solidFill>
                  <a:srgbClr val="FF0000"/>
                </a:solidFill>
                <a:latin typeface="微軟正黑體" panose="020B0604030504040204" pitchFamily="34" charset="-120"/>
                <a:ea typeface="微軟正黑體" panose="020B0604030504040204" pitchFamily="34" charset="-120"/>
              </a:rPr>
              <a:t>01</a:t>
            </a:r>
            <a:r>
              <a:rPr lang="zh-TW" altLang="en-US" sz="2400" b="1" dirty="0">
                <a:solidFill>
                  <a:srgbClr val="FF0000"/>
                </a:solidFill>
                <a:latin typeface="微軟正黑體" panose="020B0604030504040204" pitchFamily="34" charset="-120"/>
                <a:ea typeface="微軟正黑體" panose="020B0604030504040204" pitchFamily="34" charset="-120"/>
              </a:rPr>
              <a:t>組，則可於課程新增時輸入</a:t>
            </a:r>
            <a:r>
              <a:rPr lang="en-US" altLang="zh-TW" sz="2400" b="1" dirty="0">
                <a:solidFill>
                  <a:srgbClr val="FF0000"/>
                </a:solidFill>
                <a:latin typeface="微軟正黑體" panose="020B0604030504040204" pitchFamily="34" charset="-120"/>
                <a:ea typeface="微軟正黑體" panose="020B0604030504040204" pitchFamily="34" charset="-120"/>
              </a:rPr>
              <a:t>01</a:t>
            </a:r>
            <a:r>
              <a:rPr lang="zh-TW" altLang="en-US" sz="2400" b="1" dirty="0">
                <a:solidFill>
                  <a:srgbClr val="FF0000"/>
                </a:solidFill>
                <a:latin typeface="微軟正黑體" panose="020B0604030504040204" pitchFamily="34" charset="-120"/>
                <a:ea typeface="微軟正黑體" panose="020B0604030504040204" pitchFamily="34" charset="-120"/>
              </a:rPr>
              <a:t>組，系統會將</a:t>
            </a:r>
            <a:r>
              <a:rPr lang="en-US" altLang="zh-TW" sz="2400" b="1" dirty="0">
                <a:solidFill>
                  <a:srgbClr val="FF0000"/>
                </a:solidFill>
                <a:latin typeface="微軟正黑體" panose="020B0604030504040204" pitchFamily="34" charset="-120"/>
                <a:ea typeface="微軟正黑體" panose="020B0604030504040204" pitchFamily="34" charset="-120"/>
              </a:rPr>
              <a:t>00</a:t>
            </a:r>
            <a:r>
              <a:rPr lang="zh-TW" altLang="en-US" sz="2400" b="1" dirty="0">
                <a:solidFill>
                  <a:srgbClr val="FF0000"/>
                </a:solidFill>
                <a:latin typeface="微軟正黑體" panose="020B0604030504040204" pitchFamily="34" charset="-120"/>
                <a:ea typeface="微軟正黑體" panose="020B0604030504040204" pitchFamily="34" charset="-120"/>
              </a:rPr>
              <a:t>組課程資料及選課資料移到</a:t>
            </a:r>
            <a:r>
              <a:rPr lang="en-US" altLang="zh-TW" sz="2400" b="1" dirty="0">
                <a:solidFill>
                  <a:srgbClr val="FF0000"/>
                </a:solidFill>
                <a:latin typeface="微軟正黑體" panose="020B0604030504040204" pitchFamily="34" charset="-120"/>
                <a:ea typeface="微軟正黑體" panose="020B0604030504040204" pitchFamily="34" charset="-120"/>
              </a:rPr>
              <a:t>01</a:t>
            </a:r>
            <a:r>
              <a:rPr lang="zh-TW" altLang="en-US" sz="2400" b="1" dirty="0">
                <a:solidFill>
                  <a:srgbClr val="FF0000"/>
                </a:solidFill>
                <a:latin typeface="微軟正黑體" panose="020B0604030504040204" pitchFamily="34" charset="-120"/>
                <a:ea typeface="微軟正黑體" panose="020B0604030504040204" pitchFamily="34" charset="-120"/>
              </a:rPr>
              <a:t>組</a:t>
            </a:r>
            <a:r>
              <a:rPr lang="en-US" altLang="zh-TW" sz="2400" b="1" dirty="0">
                <a:solidFill>
                  <a:srgbClr val="FF0000"/>
                </a:solidFill>
                <a:latin typeface="微軟正黑體" panose="020B0604030504040204" pitchFamily="34" charset="-120"/>
                <a:ea typeface="微軟正黑體" panose="020B0604030504040204" pitchFamily="34" charset="-120"/>
              </a:rPr>
              <a:t>)</a:t>
            </a:r>
            <a:r>
              <a:rPr lang="zh-TW" altLang="en-US" sz="2400" dirty="0">
                <a:latin typeface="微軟正黑體" panose="020B0604030504040204" pitchFamily="34" charset="-120"/>
                <a:ea typeface="微軟正黑體" panose="020B0604030504040204" pitchFamily="34" charset="-120"/>
              </a:rPr>
              <a:t>，若此課程尚未建檔，則可繼續輸入該課程其他基本資料及教師資料，另外課程性質記得選就業學程，輸入完畢後</a:t>
            </a:r>
            <a:r>
              <a:rPr lang="en-US" altLang="zh-TW" sz="2400" b="1" dirty="0">
                <a:latin typeface="微軟正黑體" panose="020B0604030504040204" pitchFamily="34" charset="-120"/>
                <a:ea typeface="微軟正黑體" panose="020B0604030504040204" pitchFamily="34" charset="-120"/>
              </a:rPr>
              <a:t>(4)</a:t>
            </a:r>
            <a:r>
              <a:rPr lang="zh-TW" altLang="en-US" sz="2400" dirty="0">
                <a:latin typeface="微軟正黑體" panose="020B0604030504040204" pitchFamily="34" charset="-120"/>
                <a:ea typeface="微軟正黑體" panose="020B0604030504040204" pitchFamily="34" charset="-120"/>
              </a:rPr>
              <a:t>點選</a:t>
            </a:r>
            <a:r>
              <a:rPr lang="zh-TW" altLang="en-US" sz="2400" b="1" dirty="0">
                <a:solidFill>
                  <a:srgbClr val="FF0000"/>
                </a:solidFill>
                <a:latin typeface="微軟正黑體" panose="020B0604030504040204" pitchFamily="34" charset="-120"/>
                <a:ea typeface="微軟正黑體" panose="020B0604030504040204" pitchFamily="34" charset="-120"/>
              </a:rPr>
              <a:t>更新課程</a:t>
            </a:r>
            <a:r>
              <a:rPr lang="zh-TW" altLang="en-US" sz="2400" dirty="0">
                <a:latin typeface="微軟正黑體" panose="020B0604030504040204" pitchFamily="34" charset="-120"/>
                <a:ea typeface="微軟正黑體" panose="020B0604030504040204" pitchFamily="34" charset="-120"/>
              </a:rPr>
              <a:t>，即完成新增課程動作。</a:t>
            </a:r>
            <a:endParaRPr lang="zh-TW" altLang="en-US" sz="2400" b="1" dirty="0">
              <a:solidFill>
                <a:srgbClr val="FF0000"/>
              </a:solidFill>
              <a:latin typeface="微軟正黑體" panose="020B0604030504040204" pitchFamily="34" charset="-120"/>
              <a:ea typeface="微軟正黑體" panose="020B0604030504040204" pitchFamily="34" charset="-120"/>
            </a:endParaRPr>
          </a:p>
          <a:p>
            <a:pPr algn="just">
              <a:lnSpc>
                <a:spcPct val="150000"/>
              </a:lnSpc>
            </a:pPr>
            <a:endParaRPr lang="zh-TW" altLang="en-US" sz="2400" dirty="0">
              <a:latin typeface="微軟正黑體" panose="020B0604030504040204" pitchFamily="34" charset="-120"/>
              <a:ea typeface="微軟正黑體" panose="020B0604030504040204" pitchFamily="34" charset="-120"/>
            </a:endParaRPr>
          </a:p>
        </p:txBody>
      </p:sp>
      <p:sp>
        <p:nvSpPr>
          <p:cNvPr id="42" name="矩形 41"/>
          <p:cNvSpPr/>
          <p:nvPr/>
        </p:nvSpPr>
        <p:spPr>
          <a:xfrm>
            <a:off x="2103121" y="5418491"/>
            <a:ext cx="6449736" cy="987166"/>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0" name="矩形 9"/>
          <p:cNvSpPr/>
          <p:nvPr/>
        </p:nvSpPr>
        <p:spPr>
          <a:xfrm>
            <a:off x="13471502" y="6066399"/>
            <a:ext cx="1076659" cy="481318"/>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nvGrpSpPr>
          <p:cNvPr id="15" name="群組 14"/>
          <p:cNvGrpSpPr/>
          <p:nvPr/>
        </p:nvGrpSpPr>
        <p:grpSpPr>
          <a:xfrm>
            <a:off x="2230433" y="4809339"/>
            <a:ext cx="764274" cy="764274"/>
            <a:chOff x="4845254" y="3985146"/>
            <a:chExt cx="764274" cy="764274"/>
          </a:xfrm>
        </p:grpSpPr>
        <p:sp>
          <p:nvSpPr>
            <p:cNvPr id="11" name="橢圓 10"/>
            <p:cNvSpPr/>
            <p:nvPr/>
          </p:nvSpPr>
          <p:spPr>
            <a:xfrm>
              <a:off x="4845254" y="3985146"/>
              <a:ext cx="764274" cy="764274"/>
            </a:xfrm>
            <a:prstGeom prst="ellipse">
              <a:avLst/>
            </a:prstGeom>
            <a:solidFill>
              <a:srgbClr val="FFC000"/>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4" name="TextBox 9"/>
            <p:cNvSpPr txBox="1"/>
            <p:nvPr/>
          </p:nvSpPr>
          <p:spPr>
            <a:xfrm>
              <a:off x="4999794" y="4182617"/>
              <a:ext cx="455195" cy="369332"/>
            </a:xfrm>
            <a:prstGeom prst="rect">
              <a:avLst/>
            </a:prstGeom>
          </p:spPr>
          <p:txBody>
            <a:bodyPr wrap="square" lIns="0" tIns="0" rIns="0" bIns="0" rtlCol="0" anchor="t">
              <a:spAutoFit/>
            </a:bodyPr>
            <a:lstStyle/>
            <a:p>
              <a:pPr algn="ctr">
                <a:spcBef>
                  <a:spcPct val="0"/>
                </a:spcBef>
              </a:pPr>
              <a:r>
                <a:rPr lang="en-US" altLang="zh-TW" sz="2400" b="1" dirty="0">
                  <a:latin typeface="微軟正黑體" panose="020B0604030504040204" pitchFamily="34" charset="-120"/>
                  <a:ea typeface="微軟正黑體" panose="020B0604030504040204" pitchFamily="34" charset="-120"/>
                </a:rPr>
                <a:t>1</a:t>
              </a:r>
            </a:p>
          </p:txBody>
        </p:sp>
      </p:grpSp>
      <p:grpSp>
        <p:nvGrpSpPr>
          <p:cNvPr id="36" name="群組 35"/>
          <p:cNvGrpSpPr/>
          <p:nvPr/>
        </p:nvGrpSpPr>
        <p:grpSpPr>
          <a:xfrm>
            <a:off x="12866665" y="5524245"/>
            <a:ext cx="764274" cy="764274"/>
            <a:chOff x="4845254" y="3985146"/>
            <a:chExt cx="764274" cy="764274"/>
          </a:xfrm>
        </p:grpSpPr>
        <p:sp>
          <p:nvSpPr>
            <p:cNvPr id="37" name="橢圓 36"/>
            <p:cNvSpPr/>
            <p:nvPr/>
          </p:nvSpPr>
          <p:spPr>
            <a:xfrm>
              <a:off x="4845254" y="3985146"/>
              <a:ext cx="764274" cy="764274"/>
            </a:xfrm>
            <a:prstGeom prst="ellipse">
              <a:avLst/>
            </a:prstGeom>
            <a:solidFill>
              <a:srgbClr val="FFC000"/>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43" name="TextBox 9"/>
            <p:cNvSpPr txBox="1"/>
            <p:nvPr/>
          </p:nvSpPr>
          <p:spPr>
            <a:xfrm>
              <a:off x="4999794" y="4182617"/>
              <a:ext cx="455195" cy="369332"/>
            </a:xfrm>
            <a:prstGeom prst="rect">
              <a:avLst/>
            </a:prstGeom>
          </p:spPr>
          <p:txBody>
            <a:bodyPr wrap="square" lIns="0" tIns="0" rIns="0" bIns="0" rtlCol="0" anchor="t">
              <a:spAutoFit/>
            </a:bodyPr>
            <a:lstStyle/>
            <a:p>
              <a:pPr algn="ctr">
                <a:spcBef>
                  <a:spcPct val="0"/>
                </a:spcBef>
              </a:pPr>
              <a:r>
                <a:rPr lang="en-US" altLang="zh-TW" sz="2400" b="1" dirty="0">
                  <a:latin typeface="微軟正黑體" panose="020B0604030504040204" pitchFamily="34" charset="-120"/>
                  <a:ea typeface="微軟正黑體" panose="020B0604030504040204" pitchFamily="34" charset="-120"/>
                </a:rPr>
                <a:t>2</a:t>
              </a:r>
            </a:p>
          </p:txBody>
        </p:sp>
      </p:grpSp>
      <p:sp>
        <p:nvSpPr>
          <p:cNvPr id="20" name="矩形 19"/>
          <p:cNvSpPr/>
          <p:nvPr/>
        </p:nvSpPr>
        <p:spPr>
          <a:xfrm>
            <a:off x="14928093" y="7185450"/>
            <a:ext cx="1076659" cy="481318"/>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7" name="矩形 26"/>
          <p:cNvSpPr/>
          <p:nvPr/>
        </p:nvSpPr>
        <p:spPr>
          <a:xfrm>
            <a:off x="2103121" y="6547717"/>
            <a:ext cx="6449736" cy="2402513"/>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8" name="矩形 27"/>
          <p:cNvSpPr/>
          <p:nvPr/>
        </p:nvSpPr>
        <p:spPr>
          <a:xfrm>
            <a:off x="8697125" y="7974106"/>
            <a:ext cx="4774377" cy="595128"/>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nvGrpSpPr>
          <p:cNvPr id="23" name="群組 22"/>
          <p:cNvGrpSpPr/>
          <p:nvPr/>
        </p:nvGrpSpPr>
        <p:grpSpPr>
          <a:xfrm>
            <a:off x="1466159" y="6760964"/>
            <a:ext cx="764274" cy="764274"/>
            <a:chOff x="4845254" y="3985146"/>
            <a:chExt cx="764274" cy="764274"/>
          </a:xfrm>
        </p:grpSpPr>
        <p:sp>
          <p:nvSpPr>
            <p:cNvPr id="25" name="橢圓 24"/>
            <p:cNvSpPr/>
            <p:nvPr/>
          </p:nvSpPr>
          <p:spPr>
            <a:xfrm>
              <a:off x="4845254" y="3985146"/>
              <a:ext cx="764274" cy="764274"/>
            </a:xfrm>
            <a:prstGeom prst="ellipse">
              <a:avLst/>
            </a:prstGeom>
            <a:solidFill>
              <a:srgbClr val="FFC000"/>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6" name="TextBox 9"/>
            <p:cNvSpPr txBox="1"/>
            <p:nvPr/>
          </p:nvSpPr>
          <p:spPr>
            <a:xfrm>
              <a:off x="4999794" y="4182617"/>
              <a:ext cx="455195" cy="369332"/>
            </a:xfrm>
            <a:prstGeom prst="rect">
              <a:avLst/>
            </a:prstGeom>
          </p:spPr>
          <p:txBody>
            <a:bodyPr wrap="square" lIns="0" tIns="0" rIns="0" bIns="0" rtlCol="0" anchor="t">
              <a:spAutoFit/>
            </a:bodyPr>
            <a:lstStyle/>
            <a:p>
              <a:pPr algn="ctr">
                <a:spcBef>
                  <a:spcPct val="0"/>
                </a:spcBef>
              </a:pPr>
              <a:r>
                <a:rPr lang="en-US" altLang="zh-TW" sz="2400" b="1" dirty="0">
                  <a:latin typeface="微軟正黑體" panose="020B0604030504040204" pitchFamily="34" charset="-120"/>
                  <a:ea typeface="微軟正黑體" panose="020B0604030504040204" pitchFamily="34" charset="-120"/>
                </a:rPr>
                <a:t>3</a:t>
              </a:r>
            </a:p>
          </p:txBody>
        </p:sp>
      </p:grpSp>
      <p:grpSp>
        <p:nvGrpSpPr>
          <p:cNvPr id="29" name="群組 28"/>
          <p:cNvGrpSpPr/>
          <p:nvPr/>
        </p:nvGrpSpPr>
        <p:grpSpPr>
          <a:xfrm>
            <a:off x="14389522" y="6760964"/>
            <a:ext cx="764274" cy="764274"/>
            <a:chOff x="4845254" y="3985146"/>
            <a:chExt cx="764274" cy="764274"/>
          </a:xfrm>
        </p:grpSpPr>
        <p:sp>
          <p:nvSpPr>
            <p:cNvPr id="30" name="橢圓 29"/>
            <p:cNvSpPr/>
            <p:nvPr/>
          </p:nvSpPr>
          <p:spPr>
            <a:xfrm>
              <a:off x="4845254" y="3985146"/>
              <a:ext cx="764274" cy="764274"/>
            </a:xfrm>
            <a:prstGeom prst="ellipse">
              <a:avLst/>
            </a:prstGeom>
            <a:solidFill>
              <a:srgbClr val="FFC000"/>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1" name="TextBox 9"/>
            <p:cNvSpPr txBox="1"/>
            <p:nvPr/>
          </p:nvSpPr>
          <p:spPr>
            <a:xfrm>
              <a:off x="4999794" y="4182617"/>
              <a:ext cx="455195" cy="369332"/>
            </a:xfrm>
            <a:prstGeom prst="rect">
              <a:avLst/>
            </a:prstGeom>
          </p:spPr>
          <p:txBody>
            <a:bodyPr wrap="square" lIns="0" tIns="0" rIns="0" bIns="0" rtlCol="0" anchor="t">
              <a:spAutoFit/>
            </a:bodyPr>
            <a:lstStyle/>
            <a:p>
              <a:pPr algn="ctr">
                <a:spcBef>
                  <a:spcPct val="0"/>
                </a:spcBef>
              </a:pPr>
              <a:r>
                <a:rPr lang="en-US" altLang="zh-TW" sz="2400" b="1" dirty="0">
                  <a:latin typeface="微軟正黑體" panose="020B0604030504040204" pitchFamily="34" charset="-120"/>
                  <a:ea typeface="微軟正黑體" panose="020B0604030504040204" pitchFamily="34" charset="-120"/>
                </a:rPr>
                <a:t>4</a:t>
              </a:r>
            </a:p>
          </p:txBody>
        </p:sp>
      </p:grpSp>
      <p:pic>
        <p:nvPicPr>
          <p:cNvPr id="32" name="圖片 31"/>
          <p:cNvPicPr>
            <a:picLocks noChangeAspect="1"/>
          </p:cNvPicPr>
          <p:nvPr/>
        </p:nvPicPr>
        <p:blipFill rotWithShape="1">
          <a:blip r:embed="rId4">
            <a:extLst>
              <a:ext uri="{28A0092B-C50C-407E-A947-70E740481C1C}">
                <a14:useLocalDpi xmlns:a14="http://schemas.microsoft.com/office/drawing/2010/main" val="0"/>
              </a:ext>
            </a:extLst>
          </a:blip>
          <a:srcRect l="8975" t="23842" r="41138" b="69199"/>
          <a:stretch/>
        </p:blipFill>
        <p:spPr>
          <a:xfrm>
            <a:off x="11565272" y="1613646"/>
            <a:ext cx="5087723" cy="520849"/>
          </a:xfrm>
          <a:prstGeom prst="rect">
            <a:avLst/>
          </a:prstGeom>
          <a:ln w="28575">
            <a:solidFill>
              <a:schemeClr val="tx1"/>
            </a:solidFill>
          </a:ln>
          <a:effectLst>
            <a:outerShdw blurRad="50800" dist="38100" dir="2700000" algn="tl" rotWithShape="0">
              <a:prstClr val="black">
                <a:alpha val="40000"/>
              </a:prstClr>
            </a:outerShdw>
          </a:effectLst>
        </p:spPr>
      </p:pic>
      <p:grpSp>
        <p:nvGrpSpPr>
          <p:cNvPr id="21" name="群組 20"/>
          <p:cNvGrpSpPr/>
          <p:nvPr/>
        </p:nvGrpSpPr>
        <p:grpSpPr>
          <a:xfrm>
            <a:off x="12344104" y="270848"/>
            <a:ext cx="5437055" cy="1096605"/>
            <a:chOff x="12212715" y="340543"/>
            <a:chExt cx="5437055" cy="1096605"/>
          </a:xfrm>
        </p:grpSpPr>
        <p:sp>
          <p:nvSpPr>
            <p:cNvPr id="22" name="Freeform 24"/>
            <p:cNvSpPr/>
            <p:nvPr/>
          </p:nvSpPr>
          <p:spPr>
            <a:xfrm>
              <a:off x="12212715" y="340543"/>
              <a:ext cx="904699" cy="1096605"/>
            </a:xfrm>
            <a:custGeom>
              <a:avLst/>
              <a:gdLst/>
              <a:ahLst/>
              <a:cxnLst/>
              <a:rect l="l" t="t" r="r" b="b"/>
              <a:pathLst>
                <a:path w="1180172" h="1430512">
                  <a:moveTo>
                    <a:pt x="0" y="0"/>
                  </a:moveTo>
                  <a:lnTo>
                    <a:pt x="1180173" y="0"/>
                  </a:lnTo>
                  <a:lnTo>
                    <a:pt x="1180173" y="1430512"/>
                  </a:lnTo>
                  <a:lnTo>
                    <a:pt x="0" y="1430512"/>
                  </a:lnTo>
                  <a:lnTo>
                    <a:pt x="0" y="0"/>
                  </a:lnTo>
                  <a:close/>
                </a:path>
              </a:pathLst>
            </a:custGeom>
            <a:blipFill>
              <a:blip r:embed="rId5"/>
              <a:stretch>
                <a:fillRect/>
              </a:stretch>
            </a:blipFill>
          </p:spPr>
        </p:sp>
        <p:sp>
          <p:nvSpPr>
            <p:cNvPr id="24" name="TextBox 25"/>
            <p:cNvSpPr txBox="1"/>
            <p:nvPr/>
          </p:nvSpPr>
          <p:spPr>
            <a:xfrm>
              <a:off x="13117413" y="773429"/>
              <a:ext cx="4532357" cy="236668"/>
            </a:xfrm>
            <a:prstGeom prst="rect">
              <a:avLst/>
            </a:prstGeom>
          </p:spPr>
          <p:txBody>
            <a:bodyPr wrap="square" lIns="0" tIns="0" rIns="0" bIns="0" rtlCol="0" anchor="t">
              <a:spAutoFit/>
            </a:bodyPr>
            <a:lstStyle/>
            <a:p>
              <a:pPr algn="r">
                <a:lnSpc>
                  <a:spcPts val="1800"/>
                </a:lnSpc>
              </a:pPr>
              <a:r>
                <a:rPr lang="en-US" sz="1800" spc="359" dirty="0">
                  <a:solidFill>
                    <a:schemeClr val="bg1">
                      <a:lumMod val="50000"/>
                    </a:schemeClr>
                  </a:solidFill>
                  <a:latin typeface="Gen Jyuu Gothic Light" panose="020B0103020203020207" pitchFamily="34" charset="-120"/>
                  <a:ea typeface="Gen Jyuu Gothic Light" panose="020B0103020203020207" pitchFamily="34" charset="-120"/>
                  <a:cs typeface="Gen Jyuu Gothic Light" panose="020B0103020203020207" pitchFamily="34" charset="-120"/>
                </a:rPr>
                <a:t>CHINESE CULTURE UNIVERSITY</a:t>
              </a:r>
            </a:p>
          </p:txBody>
        </p:sp>
      </p:grpSp>
    </p:spTree>
    <p:extLst>
      <p:ext uri="{BB962C8B-B14F-4D97-AF65-F5344CB8AC3E}">
        <p14:creationId xmlns:p14="http://schemas.microsoft.com/office/powerpoint/2010/main" val="42197162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圖片 4"/>
          <p:cNvPicPr>
            <a:picLocks noChangeAspect="1"/>
          </p:cNvPicPr>
          <p:nvPr/>
        </p:nvPicPr>
        <p:blipFill rotWithShape="1">
          <a:blip r:embed="rId3">
            <a:extLst>
              <a:ext uri="{28A0092B-C50C-407E-A947-70E740481C1C}">
                <a14:useLocalDpi xmlns:a14="http://schemas.microsoft.com/office/drawing/2010/main" val="0"/>
              </a:ext>
            </a:extLst>
          </a:blip>
          <a:srcRect l="849" t="5540" r="833" b="64546"/>
          <a:stretch/>
        </p:blipFill>
        <p:spPr>
          <a:xfrm>
            <a:off x="1188130" y="6209923"/>
            <a:ext cx="15911740" cy="3716405"/>
          </a:xfrm>
          <a:prstGeom prst="rect">
            <a:avLst/>
          </a:prstGeom>
          <a:ln w="19050">
            <a:solidFill>
              <a:schemeClr val="tx1"/>
            </a:solidFill>
          </a:ln>
        </p:spPr>
      </p:pic>
      <p:sp>
        <p:nvSpPr>
          <p:cNvPr id="2" name="AutoShape 2" descr="data:image/png;base64,%20iVBORw0KGgoAAAANSUhEUgAAAKYAAACmCAYAAABQiPR3AAAAAXNSR0IArs4c6QAAAARnQU1BAACxjwv8YQUAAAAJcEhZcwAADsMAAA7DAcdvqGQAADFASURBVHhe7Z0JgBTFvf+rqo859uRcbrxQ5IZFLg8OUfGMF0hQI0pAjc88X0y8I6IxJv/4TIyJAqIYVFQ8UQSfF6LIsYCgwKKCcp/LvbuzM91dVf/fr6cHlmXO3dnZXbY/0DvT1T09Pd3f/h1V1dXExcXFxcXFxcXFxcWlMUCd1zpHzBvalQv5kJDkVCnk+54c8g86dEGZs9ilkcGc1zpFzB5WYHH5supTRus6O8uTpT5mlZH7nMUujZB6IUyuyq6aRnvzICeWKQixBJGUjHQWuzRCakWYcv5g7/b3C/3ObGKE1IjKiJTOPLwySn3OXELgc1S8NyhHzhqpOEUuDZy0ChMFYswd/HuznP7YgmWvNz8YOklOKdScxTGxnNfKQKyZFOLj8zqZcwZ/YCn6Zitrz1fGnHMHOYtcGjBpFWZo7uBfKAp9XNNZe01jbVQPeZi3zbnFWZx2loPohaU8o/mVSyEUaKJ6lYFMUf99+I1zWjiruDRQ0ipMKuTZTFV0jBMtC0we/KeM3F0x+9yTnVXSSq+OuTcwSi7iIfg+LokVFEShpJfHrxQ4q7g0UNIqTIWy74XBCXUqoVCcTGOdVI3dES6Jjuq8VgYEFxfx8fA2ksvfUVgxEpuqoEou5WZuiUPhEpeGSlqFWbJfe10KuVSBRCaCBHFC6Dmh/INh/Zyi45BSloOgOYt8DAQGpSXhmehw07pd1Vk3CzJ4JHIxCEtM9V/11dbwnEtDJa3CbP2rT8qlFE+AWHjE4nHIYiDezNGo+ANkzXq49Fj2efSVlkneZQojqpcR00C7S/7lLD4OMXdYF3i5DUUfQYHPwveuhu95zinKKP8zoJ1v3IDcpnecldPs7h4FWRjFOItcqkHaDx5m4Wa7nFcgARplGWFrxtDdChkENzvQc9mCVXZhFeQnw/NMw7pBCnKSIPxT7/KvPqGTSHgDVTDnnPdn1aPeH9k+Wkv8IZaQY2D7r9mFGeLX5+ScTqW8TpFkMOzESeAe4C3ZAYsWK4y+2WJh6bJJcC2F13ZJllq5qkPzhvWhgn+uMpaHFhOFAy/S5KJ/1hVfLnNWqzYgzL+rXvUuC5IeBFw6MYL8Q61ZaCQbtKTCLqxlRo4kSrMdWbfBIbxfYawthCOY69ngQWXwoy0hSqF4qkk8k15ctK80vNQlGdLqyiN4Lv78Gzg5/6AQK6JoFK+CZ+tDfw5d56xSIyCleh1EuV/1KAQncOElFqePZUqUE+G4Nd2e/SCl7BnwBm3x4sN6V0zCcML3YL1RnDmQkN2tkdALEwpJ8g0OLrVjMRFs/eEV9Hoh5YWUsO9VKZ6jly3Y5SyuMWLesHMtzsdSrKQidLp+2fxFzqJaZ3z/7GtUlb4GR0+L1AjEA8JftJ6Tpnxd/ohT5JKApISJTX0h3+6LYOVziULW6z46q7H2/LnhgoKs7EDgCxBbX55k5IiJILj67bD+8KmLy753il3ikJQrN317bmeUzdb96n2MsGlGOZ1vfjj4SjF3hMdZpdGQXRa4Dl4KRQrpDLp2dPmUyoudIpcEJBTm8uWFGmX0Lk2nKraswMVPdZ31hYzmLUsEXwm9f24fZ9UTBnDPdPBgu97/mONz0+C8fMrkBAidaRIe/BjQNTFCe2J8Gi5xiUdCVy5BmOaunA2aRjvYzYwOmGkrml3neEgK+fSOveSJk29eEHQWNzjuHEE85qHcIZKKy2G2NyUyHzS0F37mYkHFZ4rqX8zN4LXgwqejBUwVbDOwBJ2n5x6+6pmPSMgpdolBQmEiwQ8G/9Gjs0dx9UhLSwQFAijMvk1D3goJyFSnOCmWTyn0d/CaZ0iLDBBSdILNNAVrpcHXBISkO2F+HVwQS/I/+G4LfZNw52Np5/Zzve25VJ9UCL0Sfo5eOaHB+BBiQ1MQuQretoFf27YaugwnQJy8I0Olo6euIKZT7BKDpIQpZ3XReXbBWCnFPaqunCrAcopKZgOrhLgh3lIv/SKpzr17X+jVRRJzlJBsFGy9E8RfqgYqxIp43CHcMuewBkzYXAnW+WtG6UzVQ97Pv371AXsjaeLX5+adzIR4G35Cb0xmookO98lOYOC1OtYSUWEDFpdPTF5U+oBT5BKHpOIdOqrYUC+ZP9ViZLhliCeFlKUquHGsREaXjmdNUpIw2/zxhV4tdk3r/oQg/BOvrkwEMZ6JosRlBog9aAhSARO+Ym8hO1xgNEtX2YVgcV4IBchnO5/vep2cRdLVIZhqUvzFA6JERxBLc/aFAn+qK0o8RPB7OOVyebjEJRF4zFLGmDO0EE7XfYyRS2HWB2ZtriLJuHj1lLuf73k2xG//9uu0J4oAhZcKKFJdpSBgwbmgMwRV7m0zblXcjh6JuH1gzqVwab4FR8GbTH1kdQlbW/mTavAhzxRVbHOKXeJQrQwRYskVWpa8kQs5SBDRT9G1MfFEWTKt25WKIt71arRn0JQpixJB4YTgsyBRxa+zm1VivbZj2pkdw0urh6AULXGtihLBiwpCn3WuKJOnWhYzFUqe73E5U8l/QABN0F2nCx8EhSDULy0uRrUav2a3U5w0Ewpb+5m37H2wZudX10UnC2bkUtI7n/36cMweUy7HUqt1arte7N6dMvJvOPlpFSWCsSi49vNg+09tnN7R6xQnjUcJqVTKLGe2VoHQxRKCf+HMuiRBrQlz1d96ZFEh/6rrtD1m17VBCM64prAx2TLnJqcoaQ779huQsO2zk7daBONLSA1XVOiq68ZToNaE2bqJHKkq9OIQ3ideS0RiQ8nJ/Vue69k2PJcc/1lAguBevwlXUNUe4cSHLPzPgkMHnSKXJKgVYW6c2NHLqLwT6yVrO7HA+k5dZx29Ok/5bkzYu0/Axx6sLauJmwWjboIyl4RLXJIl5ikRnw4r4CHZ1bKEDpf9UXlRSRVBylSPvpJd9Em5U3oMJdO6X0GYfAtWTqpbWE3BaiTI9FfoUrk4N8UqpFvPzv5UZfT8ZHsKpQJaSyHlZqaKAc8uCKSty19jIKrFDH0wuBsPinmKSj7z5qjzvH7lo6OTOo9p9AszZL6Eo184HzkGQeSlHk3JiCgRM5xYFVqSn2kXpIAg9OWYNes1BC0xHIM1rihTJ6owmUIfUP1Kb2x6tCo4sXBMocgE84xQRfeya0OadlzSseX5Lk3hhPSQcepg0EyjNQknBvHBk2uvF2dF/Ca0mmCdzg6XpADjH3Mpf8LvqAreLmGaJgkZoWpN+FkwxB86m3NJgain25wzZKmqs372AFcxUL0KMQLmk57Lv/yDU2RTMr1bZ8npfEWhrfCWg6rgF2Il+8Fyy27iy/UpJNvLohotXI7rVRiS+HRK8rNUW6TRQGGGDD6rYPxa7C+ZErednf2/CqO/q+zOhRBEVVVy4fkjyCkdTyVcpNaHBO/aDFQEdmwr2Trk2offWe8UuyRJ1NNszRnyoOJT/oR9aqIC6uCWDJpcXum7/Iv/c0ptdk7u0Z+pchFjEGVWURt+GdZnbt0PVgi2jfMUTGFBvkqaZClHEiW0jiiSnQdNUhoICwIXNQFhtoJ1o6HZzZWyqGDc6v5OUdKMH5gzSGVyLnxxHu5DRJRXXnYVuWD4Jagy2yenBN4kzzlk4rQf7XOtK8wUierKlYB82gpYj5um+BHit20wba00bTMNvpJL8ZuqokQUJnWPRo8TJYKCKwtxYoAoj7pnSfYcMsmBsqMWicPbXShKCBtwHZxwfZy3O3c46x2D/X0yasybiOcXly4C67wCv0NI2DewdldeehU5f+hFRMLOiFCICMNIbQoG8YfkG0bAvQmtGkQ9xzVhx7Tu52VpdEEoSksPnngUIFrCsCgrE7acuRAi7AKhHgZLWXkd3Bp2HTu5pW6/Vt06dpszOP+hYNzazk5RSoDVvFGlYgaoklx12dXkgvMvBiMJaVyqlrISTNcw3OnjOXvMSqfIJUnSXo8J0aKJojxeeOGYMdvHiN9TaSzMI0hScsgiW/YZRyzlMcD66O6xY3JMqUgatfoqGSS35lNFW3/1FdeQ8yGurKkoXWpG2oVJqQxAiFYaTZgIWrvWTTS7E0bV8w5Ztd0Xsyq4XtMchTTLiR5fIvh9MFW7G9y0ooptt437zRfDL7iEUPhCV5R1S9qFqTP1EGhvD3Yijgaebh3cbpum0cVZ9WMRUbbITTj+K6672XlbLbp17RkgKiZhrijrmrQL0+LBfRAuboX8ISa2OCGLtsUZ1a2HiYiyJYgyhgE+AlwMhDJa7MxWC4lVQq4m6wVpF2aLX/9QChZnQyyLGQFFhwlLm4hbd8or0wwtZU5iS4nfZIKmLFNGHbAraaS0Yl4l1cGCnVKwv34d8FD3M9jDXW4lE9N/jjNBtXc6OPecLqEPhzwB01PGB+ceM/YlpD5FQaynTGTmAA9YTowdK+sB3+IgrM1z1aS2ocC6QoqfqTBr5Mq5IPtRTMl8ZyKwAwsXvFQyWie3NFPG74GD+oxKOsccl7Q+k7Iwy98b1Mb8cOgkRaoLdJ3dp3uU/yFM+cj4cMiR5kCPwj4RQibVawdFGGu9ZLukoYgh4y9qffsPm5yiakEZKRaWZaSlK5yi4KgIG/Sgsd8pyRjKxC7XwnePhYBf45I9TCam8ASRekLSwsRBV0NzBo/VNP3/VJ0+DFaquYV3M4Y40TysCSjsSLt5k5u/3QQWY6GGgV8tg6IOmSBLSY+r7E8VVSUL4ZeW2AFrTWEML5al7LxxNbphLmUe7NoeQqlHiQqXWbja7mJGKkY5SxsMSQkz+MF5nUz/njmqwqZrKu2GgsR+kJWBA3BMARySV7BZsbalqeAXC7nZ4yOznaJqQ/tev5dQZRbRYldLJQMDUUrTLJMKed0pyhhUEQ8TlZ1p32+MZwQvMkkeIA90bh1eo2GQlDBVRfmb5lMvwGqUqsPE4GAHZpDvk1y85BTbeCX7nAvxDbZh1yYqDr3J5Ix0DYTAGJ8qDHMLA/NZbUDYcLG8q/e7foFTUjOmFPrZywMeUGb0G0ne7ZnvlB6HMrHr1XC0b7JFGQHfK7QTZex3TkmDIKEw5fLL/FQl/QlYyUiCYgsSBQfGygjxufA6Qr/iy8XhpWHsDruMPI+tPbUlTbsZUshNgsuXnaIaA1bze2nJB7llCYadNyqBvwPrD8BJO6/Ht9szj054KLSOKeZDTlHNydbOIir5o9TZLFrmWUZfPuvP5NXCc8isLkfHtA+78MeJwjTbUlYGPZdCbiV/7DzQKan3JLaYfedUwIn6EQJp+yRgokEZBU8l14BSx+wuD12rX7og6ggToly8wjlZUhtWM7JFCCmmFIwv3uDMpgV14JhXiOT3SSlCEcsZrtCSkLZ7yFaZbU97pdceUAmFaq+jayBKY4MiyY20701b7MI0QKm4CVyy144ZVXYa9aj3M6nOYaHsz8CS3kne7teOKvJhWKfzMdYyAloUheYwyh4iEwfXLE7JEEkpxpgzpD+sOVlltJfJxRZK5RTNHiF4YUL3ueP5LiO8qvIWHNKsqP0zYQ/KgoJs2WscyTlwLbSGpxbEHn4Tq5kMLpbuLTEvOPPeH2plfHNr8aujqUKfYAo9abvpJa+bJ5MvRSuyRWTZ+9iGVpD+Sgm5TttEOrMDWN001+L0bu/Z16dvcNaXB53BCF8KwsqzOxtEwIMFx8gWnSkPkXLTT0otjZTDpRIRZ+WzG37PhUXGk8eLp9tz9ZjKux4X8cn5zcyg1dpSyMGsSxakdCvqnmk9/grG5J5o95ZXR5h2Rw4wXkKKq1uOW5OeOC4GcsVf23wY7P/P52W3a4rNLKLA3il4QwYs4/DXBHt5im6Q88Xml+5Rpv+GDvp7WseBp6/2+wtV2L1oLWOCBxGPGgoXRysptwgpNQnBhyfYsZRzYPEAC/m90M3h5KH128OF9RNnj2sXMaNH1l5TvuvV2QVVO2mkKkxcByuvTSl+W3Dzmmec4loj55V9F7ds5XlW17WTFB599EDOFAgpxD7LpL/4+SL/105xzXllYEdGxafwo0+L6qKjETmjaEkrwHqWgUixr2vkuGsQklniSf5o8TF3HtQ3kq7HrAnsV9+Vc05vDYX4N14Njxwe5NQnCCFsYZqW+HvLsWtqf7iVf23umpervej36jFFiSiCE4/X28ynywdPmyvSN/y3kJcTiCmTFiUSOVyoUD+Eky28hHTwQ9zhg6sM5uEYwr9xkCzV66cUZ0SYSOsJ321UVHJzhUl+UOENpompTgp8zuRymsU9D4GlTeFsVYOJG72apj2WnettJU3DKYwNrgNSOMfjr+jhFNWM6YPx3vxxtuWrLpGPYvKZC8ccxdkGRFrgbULz2P3k6dPq7Rj6aL4yyjeLPn7A789+PFBxNBTDYx8tMcIagKowY+8pvQZft9GZrT2e2XKHP8f7r5M7ZsFBSk4czOMnMlhx6+phWSmNrBwNNqP/aAhmsRpMTesliIcUj6vJvxOWMZjc/G29HCEkYxYzAteaca43gdf8I5PQ8wn1NjluqrxOZDJ8J0d77n5a0Z/b1IUyBR8wFb5qkgS7zQnCz3Vmqw9YSzgzN4AbT68oEdweTpTMrK+iRDIuTAic8AxWf6pt3tjiM6X6Z6p5WpshMzVPCsKkhA7qOH9jyqPPHYNacRZ88QgcXybtoLUUYrNQ2BtOSb2kDoRZv2F7yc2UKr8glmH3B4CEza45SAb7PiHKCnLMJt2comqhUPproitYM5V+IHuUgs0mv1xao55YtY0rzEpoz2/tQZjyMPYMApnZD0AIBDBySFqZcERZVpBp5zglqTNjYDfYysUpZeLJgj/D4AHJ5QvhgvqLK0yHjXK+N18lj0jFW0B4OIzFTisVQWx0TE4kmL9pwuSP+b4dK4v+85i57LUh4usZLeX8+Uk3A1JqjYEsuoW9sXSj2q377xF/h7VOSb3FFabDvUVd+6lez+XSPPpsKBwlJBQSxEyiNz5Gl9gidLe6Jjha39SDqL6HVErnC1X5Rvi3v2wtnXmnWPrqQLFqRuxRjKf1bkMZG1NbLpxYMsAU+jIZ9SZebfUaV5gOJSFlguXxYX81pwSFCZ7P4CDM+ErBBkoNPneXspaM0TdlwVsqTAtyIUEUprRlHs9opqn/FILME0F1MV/y6lRz2cxrxbLXTpXvTznau9yjXgMBZsdaceN4poVYzn9Y8nG4oH7jChMY/cW23oeJ92JpHV8ThXFm2J1Hx7aUoMQ71bXkFs8GO4yrLCscB0lgdg9CVTQlT9HV7syjj1cV9U3Y9gpRkPMuXzxz0qGFL13RRs0ej0PUCMmdCZIpZzs1hxJB2RQyCatF6j8ZFyb27kYwfkt1Qtfq8/nsz6eT7dI3VmiepljdczyUBMqj3zyJllJFSwmiHOf5CUQU7hwXC7SgtiU1TPuVUZrHdO1C5tUf9irqW4s6jO76TsvLyR1NepNCX2vSQkVjigKFz8CWqy1SbPmx+EpQ5qdOSb0nQeSUftasWXO93+97mcFZ4Th6VpLougfivdBmy+J9O3fuvNcprjFXf7L5lK1a/pKQ4mmxY3sp2bs3ZHcSiYCC1HVGTjs1274wIqClRFH+FkT5a7CUcNnYU3UJ3+58dApKg6wOlpDlod1kSXAnWVSxk2wwD8IO4eXAjtmXuOBq+Hs4v0/csOyv4cL6T5K/Lr3s2rXjIU3THoGDqyQjTo9HB1Gam4QwbywoaLvQKU4Lw74oeWyv1uQhYoXIjp0VIMzgMcJEcL5Dez/JygrfZozSQPeNlvIW21Kmv+Ee79S0W57g1ZImOcRD5FtjL3nx8Brybul6EgBXH+66nQD8LUJsh4hkALmxqME8OaNOYsyCgtZPgPWbBPEXt2/cclx1tAkETILB0LaKiuDYdIvyrgXFrUulOsYegSMOWNFeYQ/0RcOWEqSJlvJmECWSblEi8OudOBNiUzhNzcCtD/N3JK+0uoT8s+Uwkst0270nBNw4XDhvNiRRInUiTDjBvE2bdo8ZhvEIaM9SqtxbE8Hj8UBWbGwOBIKjO3TokPYOwat5818aqu8U6dRbxgIvkCAO8w1pA7rv/4bsG903WjO0nrVNWKThpAhbl8bl9yQTmw3EHXPWiAFayxA/pHI+wylpMNSJMCP88MP6v1iWbTlldnY28fv9RyacByu5zbLETSeddFL6Ot863DR/Y345029CC5joBKOlrAgJ4uUGuUdfA5YyLMrasJSJsL8TMv2xOV1IT29LW7AxUWAfKZln3rS8wY3PWafCHDp0qNWqVbs/WZb129LS0pllZeUznOnlw4cPvwQufHSbNm1q5daJLEW5uFTx9xBRqoiqgnlGMCRJh0O7SS++mwSECkcOOy3jyMj4WpO0J3XAfpKmqo9c4O8AMzHCENwhUxhM0BfDBQ2LTB7PeoOcOJHtHtFj7hvszIumB9qRIERxkHiTnZD8lERJfiJgr4rmmkna6yHS2RsgA7MOk4E5h0h7LURyGCcaTPYRBTMlYKpNGNPI3/cVkd/t+RzeR2nxxOZHiy+Q633DyaQFia++ekbjFGbR68PB6swGS+ifZ7YlfzO6kh00ixwqqSC7d1fYFjIa6EYlCi4iOrCUCkwn6UFyVlYp6QPTmSDYbr4y0sGDAsd1nNHqwOVKcMGJwsJkQWE+sW8xeaBkAVjsKMK0s3F+vbhh2UynpEERPes4gZFyIpM7mj1KNa2PhGymEztEBiklZKvMIpt4FinFuwtjgHJE0eK9R+EpLNb9lkbWBLLJJ4eakvcONidvH2hB3jvUiuwKseJBvoNfQfKkcSEUyhQP8+gQsuIHq69QrCYyIFt/9uC3pNjYB/tRJSLDCnUuVgqhPkre3Vbt4b/rEjzWjQq5dFYvyK8XM0q9mG0jOGBBGdHIc6EzyCPrC0ggGH6qRnU44sLxPiXBDxHpuVj+121FcvmVhZDj9YGv7EEJ6w7a7M50NS+czQD4is2XMCWCKRopCm4nw7e8RcoE3mtUZWftlh7rAXHD8ieckgZHoxOmufS1yaqu3orNgpWxa/vgaDyx+yTywJaT7YSmxqgeEIjxtVC8l5Jbmx7CIrgYqFw6L4eIvS05Uc6EeHaQJHIALDoFLF8z5lHDoylwDnnN8TWVTFNJyDAOXrnj/YqPghtbMwYXQOV7zvGK4mK34KyQjF1Sr+8dj0ejEmaoaEY3jWofUcbaChzttwqYZe80PWTEjz3Jd4Ece75mwOFVVRCY+Zi8ve3DTuFxgKyoXPJyW05ZVxBnd/hUH4hHC2FRJwXH18ErBgFryk2xxBDGvf4Nf9nFWN5lIOqrIDQYSDQw0ahPrCIK8v+VNxb9PvyhhkmjEiZfMvNPzKs9iL19YsGYIM/s7kB+u7UTqCUN1efhG9rKhea7jIxv8oVTmhCMS0lwS3uy7Ye+hIdOJlStIHnZRaTgnOUgxKNZNmZjC4d1IXuD1xOTXAIF2URj15KrFtVs2O86ptEIUyyeWSAZWc4U1g57+cSCgcXZG2LbT1kzUJQKvT2LVU+YAkLzkzPWv7Fs6Ke3LTxMszzgpRXcA+xSh1StnuKcSwEmE8QpYF+PRJ2wa0xRNUVVMN8Pf4bCqgybdjnhB1r5Ti5rop/ecnPZ1wonJkj2yIZxGzCDjxBcQRXt4zdXHLBDi/pKoxGmtWTmPYqm/FWCC68at1UGYzgiKu6hSy46TDU6mSZorkyEYBppvXtp2UVf3O7JMQ9oAiwo6hH7ruBAyNjMidcJPuMowtGTkuLpQQnjdaRVydIdsGkTfj6sJH8E0f6lvCzw+kcbyNEu+/WIRiHMUrCWWSqdRxWlN/aDjAUOOSgs6yfmLRtCPxkdpP6yz6mqdcc7JquDUDwk7+BPFZd++ivZpGyzn4NIK4MHHy1ZRJgY9uLTN3DwB5RpRKrpPklooOHrsGZ1tqR04tsry79zFtUbol9aJxg+Ii+hLL4obeCMgbt/ifacsI38PncvzE3DM1gdJFOJJ7QvNGTRH3iT0o3HiRLBLaPo0MB5wE/7dUryfJTk+xnJ9lDi06jdImULyVk/HTgRBFUZvRJCgQVX9/Q/OLKwSZ5dWk844YUpl0/RIK681ZmNCT5x1x7i2jSOjB0pKvgrklvfExxrKQUkJMiMh6yzix4Ntt1TlMXBcsajquhQiF5IxrNBqDleRnJxAqH6oQwf7BVJ0msiVvwcWmqIqfM1Rh+T3Pi/Ub2yhkOxs/W65YQXJid5V0I8VWgHdTGwzwT2CyVyKhs09mjd390d9lNpPRueSfJ8gWokZbzX6skVnde/mSOZPbxdykREhyJEMeJAtX4QZ76PkTwQ6hGLiuONOetWB3QIYEHBepL+MPfhtT39z17X1dveWVxnnNDClPOne8FV3QSxo1o5uagKVRWwltbPiqIdN5a70PVZUlhriJr4CW2IYLo8fcNbgcI1//ZIRWPVFUxVKm8HhXrEonrAmoLrR6uKQgWBHWNRkwWtJ+hTVxV6m1DZZyN7+seO7EKOjvGeYU5sYfq0gZKIEXiHYlxwNBaFTKd9Rx0/bvr4VrupZM87c3ERqpe03vl14JyiR3RVmDpYTmdJ+kHR4YQiRJvsAcsZjlEZWFUQLVrUSnXzyWK7d4ZPuaAvSM0/66ru/j7OooxyQgsTBDdB0XUl0iYeDXwyhTCMTUznxzwOpjKC81elZRXHizWxWijvwI+BwUseID7zsEdgW3mGiIg0At7YhhY1C8SJlhRHZ04FTI7gkMGhob8AZzIX3PuD1w7IbeoszggnrDDFipl94WWEXQcTA9uaYCYuyQus542x74m5s90+Sawp9vsoJggzcN04BBn4vaLZwfVZ0TLwTBMRKmb8OSDQVMWJYLUopbQA3PufaAX/4Lqe/gudRbXOCStMHhK3UFXNj9dbh6K1NK2NTMa2lkcwldeIZa4lVTrlorvGDPzcokmhdruWJMzAMw0KFK8ldPOY7acKOpuweyeDJKXvXtPT/++re3s7Ooujsnz5cn9RUVE3eG3uFKVMNXa1/hNc+trpEHd9DS6teTxh4sOipGn8kZ015k9OUXye3flbpmpP462+YSi6cNl35ZOl/b59OksqqgIJhLOsfoF7VRaSJBjv6RcJQIHjBELdAP7+saZa4LWpK8iRjgezZs1S2rVrdwHkmv8Fs8PA2q7jnGP/gA+bNm369emnn550K9MJKUyx7NU/U02/P25nDczEufyJVgSGssG3bHWK4/Pk9uY0i86nTO1GuAmiVCEDf6d06OJ7fWB1tdpMdtIBNn8eDtrNSjXq1IeWFzaF98HNkdz443898/GPfn/OYMbkf8Pi4bqua6ZpEhAohgI4UAUK8meYPoD5eWAsVvfv338fbisWJ5wrF4veaAtG8pe2/4mBHSbCHyn5f5IWJfL7tnul4NOwMc/OwHctDZy9bJJHkWa9FyUC+RD3qOQjLuXGyhX1qWK3HGFyxOQVlOnvlx/Y9b7X53kXBHkxCE8zDAOOrSQoTnyvKIpH07QzvV7vPbD8U5je+eqrrzqEtxadEy/G9JJfKrp2kp2J46UdZYLYEwJ7/rOSpSVVDXQM+TkzIONek3twAx+y6A/UZxzwcBoeKr02pwgopmhTMkBIrfh1dghUMtzk8mk4RgdsgTrLU8WCxLJpq3at8/KbDxWc+yKCrAqGU5ZloeXEsQIUEGkoEAjEtZjV3adqsapHjyzV8tdKdhDcuYe3u/WKZs2Gd5+t6mo3M042rukaCR4q++snl97+6CldBqQ0XnrX4iXBrg/PvbPr6qcntd+50FPbGTicZvS9nGMTABEBTokBgawO8fOx9VGS5sPZTGhoQDchKvnAyYsDK0d19w0QCrsXPnQZXK9qqqMfWkaIdBkwPHDVHX/G4Rv1eNVyCLp1hwl9+/aNaxQyJsw1Xc6+SVCBT6Rtbx+eKIAts8vhRFRrv+CHU0VTPfFaeSJANh503qYMg+AUBOKVtBp1MCkAvwL/Q3wm98O7TYLJlUEhvt6vWV9e/u232wcPJupJ4KEDLYnZdHvWC6rCbooTwdigheRCTJ38dbndfwC+gI7smX0lvPs9LBuERy6Jw2fDwWQOu+6OwDm/uDnHDCU+nDjiCljOLSDgPolizIwI85uuZ/f0EPGVQlmOBfFZbRI+qImPbKWrt96D/X0xClFhn00hwQvL75mUr2se9fnTVy0swXUmDM4+h1n0c1hNi/frcTtwjLbDdP7kRaU/OMVkTPe8Jgazrgfb8Dv4npPtSnZnWTTQOqqqzn/5h38E2p/RMwdE6iyJjTPkz9/BWiZ8dnpGYkyVikKF0hwTewDCfG1O9qUWCbziTNE+W18nPGoWCAGsJb7XwI93VxXl8QrDWvxtlwFjYBXSuqSsCDzNx/a97HFAwcE6bQnlo5wim5mrDx1469vyf6lUngPZ+5PwzfvRH8D/6MD++LJyzJYdT9cgvnQKY4ODp4Eo8aljs8Il8cmIMKXFivHJJGpmDPQJDQrVAFEYcJF7GDsVLOB/VnXp949HiqdgFepL4MqtREcZPg5/2I1gZY+rAH99ZcUOEOg9sM75Fpdvgn+riCZ2SB5J61PPNFRV89jbSwCO2gdJ0Je5ublJjaOUkQbdgr1bd5zRsm0IzH9vnTE/tuWCBY06JfEbXRwwKGKEMh9TB+xsvrKj18h6brPnwAVwfNvEO464TGG0GeFk/fKtxjfh0mMp3m3ugunNzq20lSC8jnBuOsDpOXJ+hGWSvsNHhtp26uGRAiLuOGDYhJk5TP+vZ8+eRU5xXDJiMSfB79jf3PMUREiFprC6WjEmiJ5OBnf0uacB1AnWF1CcIbCeKmO/6i1yJ6mSzUjq4g6L7Ob/GUDijh3+zqrAXJ8IjBBC3gqx7Q8Yo+InNY8/VNC+kwYXQSIDbbtxECX2RXgnXJKYhBvNNN91HTjbx9gVGE+5JA+eSLCeYhsr/X+z8n+6RJdKD7siPAa4PngwyFj4NZMXVbwfLo3PVX38rZmgvxGmeUerjqfljLnnGZGT31w3Ezyd2Ov1Yh3mU5D03O0UJcQ1TScIqEGwXawDzx3Z3sjdgslSPHCpolCVEnXsxMEkqXtH3v0msPPtVeUPH9ppnNOyQ6fpvuy89SDKChQexpBoGasaUCwLBoNlcBEkbS0RV5gnEChGiIJOPTfYyg9COOAUxwSdkqDykp2mr5dTlAzy8/2keNLk2RM458PBRV8eCATuhoz7LXTXWI2E9ZVYNYRi1XW7E/ySsrKypfank6T+ufLT+sz2UXDltVzf2XCAU4RpMZxsuxIyAfYakhx8I2fDdyVa8DzbNMYBK9wtTqZOWVSa8Ia9eGDPok6dOuWYptkFrOR5INIBYD07g1BPgdffnHXWWdOcVZOi3gnzm39Nne316FcEjerdy32iQSsqCP1+A2ErVxNaFiBETVyRokjKv9cOfv5h9ubeOmXN43l11LqQciu1yEXPLS1b5xSnhSVLlrQD69mppKRkxSWXXHLYKU6KeifMZd+tmu31+q6AuMQpaeSgqsCk0fU/E336a4RuguQ2gTixVqNC8s8n56814e1FifJIvIHNsuQfJy8uS65fagaof8JctgyE6XWFWRVdA3FuJPo/phC6d3/YtccAmy5Bz8XvZW+csVErfQwsaNyeJpivgMv9yVOm9H3620MHneI6xU1+GgqGSeTppxB+3kCnIDZYTcSJ7HBuoGCFJHJZotAUjTLEgacaWXy0U1TnuMJsSIBL5726g0mMX7sDYsRWtOx2Is8KMSuph+ZjaxyXYsz1p5Fcp6hOcYXZkEDThkMMhX2vU3g8uATdeUhy7wpv6D0h5I+JrKZlWsTjz+175X1PToBkKPYz1TOEK8yGBAryMCS3Yd/rFB4PLrF7IxGLFH9M9ktC34mzOsFHFmo+v3He6D+YJ/ca8pfly5Z9WVRUdPPy5cvrbKAtV5gNCXDhyrfFmEI7BdFBDXIpKxRKSp35l7iQh6NpEx9XqHlAlGPuD5x61gU5EGsquq730TTtRSHEZyDQW1atWpVxC+oKs6GgQVa+cTNRvlzsFMQG40Xw57tMIffg/ORFpT8KSt6q2n0NLaXqyzIG3/BA4NTC8/OEZVAQo30TGd6jAwItVBTleZhfuHTp0rFfffVVE+ejtU4cA183LFu1crbX59ZjHgXcNqTZdNNWor8wk9AffwaRxk9+sB4zJOVn3ZprI+iC8FPRbhuYNYwq9D045TkYCdiW0ptlnHf9fYHT+g7PE9yi2JxYFWz7xttwQbCSc76CMfYsrPdG3759A84qtUK9E+byF2fM9nk8bsuPAw0ECFu3nijLVhFyEOLLJFp+NBCTIcQjPYqXTHKKbG49O/sjldGL8O5GFdz3kBvuR1Hmcstk0URZFWz7BksqQaRrQKAPgDjnOIvSTr0TZritXHHbyiPgGULXbLeVJ468cHXQWMCSVr/e65atDZeGuf3svKulMN5WPdlgKe+13Td28k1GlBHQgmZlZeFtErN69ux5nVOcduqfMN3+mDXCA+INCTm9+9pFtzhFRxjTnTRp2art+wNH3dWnU98LfYKbKYkygs/nI4FAYFa/fv1qTZhu8nMCEb6LUuzmwnjGKTqGmavJgcvueuatToXn+4WIHlPWF1xhniDYHh8mLsXfeq2L/eD8Ju1Pmw963Gtn7vUYV5gnACgxHTJxsJavGD7rn+HS6BT26PGdlGIt9iyvz7jCbOCgKL0gMsjC3y4l5L/7rlgRe4g7B0hg3naF6VJrYEwJiHJuvXCYyAmDipfstxckgHM+H+/DSVWcuD7WaeJtE5gA1SYZCzTkyJHKqnXbRlDB+8IVG+N7qQELfqVRdkaim6kaK3jgUJD4MP2QFNuppJOKixe9OAp7uiXJxo0bvfv3739b07RLwkNXHgXFh6cn8hpJkLBFCASNwv8Jpq1Q/h5k5cc95SNdZEyY33bpf69C2GM+RYnbaRXvkeauKI+AJwgnTFZwQAhw2QJEsUkS+pYpybOF6xZvtldMkaKiot+DMP+G71GEeAMZDiNoWVYZCPIAfAd2GMZtF8P7YlhnHZTv0nW9dN++faVDhw5NPFhRDciIMNd0GdBUUrIWLGErM57oYJFdrw6vEMsfPSuNGDhcITgGB+DNZjBh34EtW6hw9kmX77/a6axSLVauXNnVNM05ILaDILwfoWg9TD+DQDeD9jeBq97arVu3Omt+y8hp//70wuampq0H55Afq9ocn75MVXBTTQVRW3KitxFEaSYI84Ft0BuvBYULGh/Ya1JFVjAPOUw1GZQm0SU+FzAC+HNYsRRM6Yx9eeKpbqOKEwoKxEgXLVrUAuLFUGlpaXltW8BUyYgw0QCu7jrgGS9V7sAOq5VlZlqScCaJ3p4TXw844vCq5KLpDC9v7F49coLw1Z7AnUcDi9HJGJa8tcW41VPDpQ2X6L+yFtjdZXB2CQmNl5SdB1e2Apc4BJPMUAt415z+RhfP6RZYRhAimlS3NbJa+HRGAkExp2D86sudogZLxoQZjZJ3u58vy+TTTNCuAnPKRm4dawKeSL+XkbIAf7pg/Jq7wqUNlzqrx9w9reuNZD95Txesq8DoxhVlUqDL9nvYMVMWCJIyKksr+FeaEE85qzZo6sRi7p7W4xpVkdMhXsqxUh2RvhGD9eFCyAOW4DcolFkQ8oTPn5BUKDRoEvldh/HFSVWy13cyLsxdL3bvDrnOPF2lbSFQd0pdkkGBzJELuXvtlqbthk4K90w/UcmoK984vaOXSvknXXNF6RKfjArTY+ZepinsCsN0RekSn4y5cjlrpFJyeN3HHo0NCyVtLTmhdrru1h8htivncvea7W1OeFeeMWHumdb9PMgoP2CM5kKc5JTGAqJ6KYnhO4lUZJ9JuFYvRi2pcxSFEcviu3f6ZbuhQye5wkwHu6Z1fyDLwx6vMBJYPymIVLzkYMGVpKzZYMKVbNjLpEZiPuHBjhbcsnaXl+4HYdavJsR0kxFhyimF2h419KZHZb+In/SEl+1vewM53HwE7ByIGBvRXWxsYXK+u6ys7IQXZkaSn58J8VNJz0j0nEMK1jKUdQYpbTYU3sNxd0XZaMmIMFsQfL6hbCUT9cgAIQbyComk+IDeZBMklxORjAiT+kzIJ6kvsdQksfRm8IGM1/u71DMyIsxSk0kIGBPeJIUhL+MB0KdrLRs7GRGmGeIYqO9LeC8zZcRbiqOaYDDqWs3GTGZcecWBIJjBnxONaoudsv2HVxFfWTGRzK0iasxkRJgd7t5WwQhbrqmJrCC68nLSbOt04itFceogVtWdKk+ZeWBynZMxf7nrhW5XUUneVBhVEjX8UMjOuZpLyvMHQJbeG97nO0saN5GWn4M8z61gTxcHX+3eJBSQCz0665JUzyKJnQ0jFZ9uvImEu72J3Wu2tnS7vaWL/OtXHwB9zUhaYpAIHXVhijsdmRpH7J0xYSLCYNNNIdfqimsBXeKTUWG2/s13e7glHra4DOJTX11cYlEnpmvXtK5/9uvK/dgv061LTx6MMS0u9pQExak6N0wt14x6/jZt2mwNnUQadAxaJ8LEWyx8POcpj8pux76ZCbtnulQGM8L4DyKV5CfI3h9uc1vxR05Jg6POgr0t/zvAp+cGJqmK/J2qUMW9Byh5EoVBuspIyOQbORcXFowv3uAUNyjqNAsBN053v9hltEKUSR6ddbJAnDjSm+vea45XZ6S8wrq89YS1tfbIk9qkTlMQSolsNa74NYvTi0KmfNzkEkcwkz4PIxpk7hhTuR2NUkdXKYFjecAQdJdT1OCoV6d9z8udW9OgeoWgbDBotgvYzo6U0jyIRWONJeUShaAhDgoiH2v16zUNdlSOenm68Y7KskPrmoeIbCoU5mOSahaXrjSTxGLkQNtxq39Ej+QUubi4uLi4uLi4uLi4uLi4uLi4NFwI+f/GcXgqJm2kuAAAAABJRU5ErkJggg=="/>
          <p:cNvSpPr>
            <a:spLocks noChangeAspect="1" noChangeArrowheads="1"/>
          </p:cNvSpPr>
          <p:nvPr/>
        </p:nvSpPr>
        <p:spPr bwMode="auto">
          <a:xfrm>
            <a:off x="21272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TW" altLang="en-US"/>
          </a:p>
        </p:txBody>
      </p:sp>
      <p:sp>
        <p:nvSpPr>
          <p:cNvPr id="3" name="AutoShape 2" descr="C:\Users\9902899\Desktop\資中毛建祥\C計畫圖C-01.jpg"/>
          <p:cNvSpPr>
            <a:spLocks noChangeAspect="1" noChangeArrowheads="1"/>
          </p:cNvSpPr>
          <p:nvPr/>
        </p:nvSpPr>
        <p:spPr bwMode="auto">
          <a:xfrm>
            <a:off x="155575" y="-274638"/>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TW" altLang="en-US"/>
          </a:p>
        </p:txBody>
      </p:sp>
      <p:sp>
        <p:nvSpPr>
          <p:cNvPr id="46" name="矩形 45"/>
          <p:cNvSpPr/>
          <p:nvPr/>
        </p:nvSpPr>
        <p:spPr>
          <a:xfrm>
            <a:off x="0" y="1168897"/>
            <a:ext cx="7587858" cy="45719"/>
          </a:xfrm>
          <a:prstGeom prst="rect">
            <a:avLst/>
          </a:prstGeom>
          <a:solidFill>
            <a:srgbClr val="FFC8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41" name="TextBox 2"/>
          <p:cNvSpPr txBox="1"/>
          <p:nvPr/>
        </p:nvSpPr>
        <p:spPr>
          <a:xfrm>
            <a:off x="649887" y="242363"/>
            <a:ext cx="8734745" cy="923330"/>
          </a:xfrm>
          <a:prstGeom prst="rect">
            <a:avLst/>
          </a:prstGeom>
        </p:spPr>
        <p:txBody>
          <a:bodyPr wrap="square" lIns="0" tIns="0" rIns="0" bIns="0" rtlCol="0" anchor="t">
            <a:spAutoFit/>
          </a:bodyPr>
          <a:lstStyle/>
          <a:p>
            <a:pPr>
              <a:lnSpc>
                <a:spcPct val="150000"/>
              </a:lnSpc>
            </a:pPr>
            <a:r>
              <a:rPr lang="zh-TW" altLang="en-US" sz="4000" b="1" dirty="0">
                <a:solidFill>
                  <a:srgbClr val="000000"/>
                </a:solidFill>
                <a:latin typeface="微軟正黑體"/>
                <a:ea typeface="微軟正黑體"/>
              </a:rPr>
              <a:t>帶入系統課檔需注意事項</a:t>
            </a:r>
          </a:p>
        </p:txBody>
      </p:sp>
      <p:grpSp>
        <p:nvGrpSpPr>
          <p:cNvPr id="21" name="群組 20"/>
          <p:cNvGrpSpPr/>
          <p:nvPr/>
        </p:nvGrpSpPr>
        <p:grpSpPr>
          <a:xfrm>
            <a:off x="12344104" y="270848"/>
            <a:ext cx="5437055" cy="1096605"/>
            <a:chOff x="12212715" y="340543"/>
            <a:chExt cx="5437055" cy="1096605"/>
          </a:xfrm>
        </p:grpSpPr>
        <p:sp>
          <p:nvSpPr>
            <p:cNvPr id="22" name="Freeform 24"/>
            <p:cNvSpPr/>
            <p:nvPr/>
          </p:nvSpPr>
          <p:spPr>
            <a:xfrm>
              <a:off x="12212715" y="340543"/>
              <a:ext cx="904699" cy="1096605"/>
            </a:xfrm>
            <a:custGeom>
              <a:avLst/>
              <a:gdLst/>
              <a:ahLst/>
              <a:cxnLst/>
              <a:rect l="l" t="t" r="r" b="b"/>
              <a:pathLst>
                <a:path w="1180172" h="1430512">
                  <a:moveTo>
                    <a:pt x="0" y="0"/>
                  </a:moveTo>
                  <a:lnTo>
                    <a:pt x="1180173" y="0"/>
                  </a:lnTo>
                  <a:lnTo>
                    <a:pt x="1180173" y="1430512"/>
                  </a:lnTo>
                  <a:lnTo>
                    <a:pt x="0" y="1430512"/>
                  </a:lnTo>
                  <a:lnTo>
                    <a:pt x="0" y="0"/>
                  </a:lnTo>
                  <a:close/>
                </a:path>
              </a:pathLst>
            </a:custGeom>
            <a:blipFill>
              <a:blip r:embed="rId4"/>
              <a:stretch>
                <a:fillRect/>
              </a:stretch>
            </a:blipFill>
          </p:spPr>
        </p:sp>
        <p:sp>
          <p:nvSpPr>
            <p:cNvPr id="24" name="TextBox 25"/>
            <p:cNvSpPr txBox="1"/>
            <p:nvPr/>
          </p:nvSpPr>
          <p:spPr>
            <a:xfrm>
              <a:off x="13117413" y="773429"/>
              <a:ext cx="4532357" cy="236668"/>
            </a:xfrm>
            <a:prstGeom prst="rect">
              <a:avLst/>
            </a:prstGeom>
          </p:spPr>
          <p:txBody>
            <a:bodyPr wrap="square" lIns="0" tIns="0" rIns="0" bIns="0" rtlCol="0" anchor="t">
              <a:spAutoFit/>
            </a:bodyPr>
            <a:lstStyle/>
            <a:p>
              <a:pPr algn="r">
                <a:lnSpc>
                  <a:spcPts val="1800"/>
                </a:lnSpc>
              </a:pPr>
              <a:r>
                <a:rPr lang="en-US" sz="1800" spc="359" dirty="0">
                  <a:solidFill>
                    <a:schemeClr val="bg1">
                      <a:lumMod val="50000"/>
                    </a:schemeClr>
                  </a:solidFill>
                  <a:latin typeface="Gen Jyuu Gothic Light" panose="020B0103020203020207" pitchFamily="34" charset="-120"/>
                  <a:ea typeface="Gen Jyuu Gothic Light" panose="020B0103020203020207" pitchFamily="34" charset="-120"/>
                  <a:cs typeface="Gen Jyuu Gothic Light" panose="020B0103020203020207" pitchFamily="34" charset="-120"/>
                </a:rPr>
                <a:t>CHINESE CULTURE UNIVERSITY</a:t>
              </a:r>
            </a:p>
          </p:txBody>
        </p:sp>
      </p:grpSp>
      <p:sp>
        <p:nvSpPr>
          <p:cNvPr id="33" name="文字方塊 32"/>
          <p:cNvSpPr txBox="1"/>
          <p:nvPr/>
        </p:nvSpPr>
        <p:spPr>
          <a:xfrm>
            <a:off x="741255" y="1609393"/>
            <a:ext cx="15911740" cy="4062651"/>
          </a:xfrm>
          <a:prstGeom prst="rect">
            <a:avLst/>
          </a:prstGeom>
          <a:noFill/>
          <a:ln w="19050">
            <a:noFill/>
          </a:ln>
        </p:spPr>
        <p:txBody>
          <a:bodyPr wrap="square" rtlCol="0">
            <a:spAutoFit/>
          </a:bodyPr>
          <a:lstStyle/>
          <a:p>
            <a:pPr algn="just">
              <a:lnSpc>
                <a:spcPct val="150000"/>
              </a:lnSpc>
            </a:pPr>
            <a:r>
              <a:rPr lang="zh-TW" altLang="en-US" sz="2800" b="1" dirty="0">
                <a:latin typeface="微軟正黑體" panose="020B0604030504040204" pitchFamily="34" charset="-120"/>
                <a:ea typeface="微軟正黑體" panose="020B0604030504040204" pitchFamily="34" charset="-120"/>
              </a:rPr>
              <a:t>新增</a:t>
            </a:r>
            <a:r>
              <a:rPr lang="en-US" altLang="zh-TW" sz="2800" b="1" dirty="0">
                <a:latin typeface="微軟正黑體" panose="020B0604030504040204" pitchFamily="34" charset="-120"/>
                <a:ea typeface="微軟正黑體" panose="020B0604030504040204" pitchFamily="34" charset="-120"/>
              </a:rPr>
              <a:t>/</a:t>
            </a:r>
            <a:r>
              <a:rPr lang="zh-TW" altLang="en-US" sz="2800" b="1" dirty="0">
                <a:latin typeface="微軟正黑體" panose="020B0604030504040204" pitchFamily="34" charset="-120"/>
                <a:ea typeface="微軟正黑體" panose="020B0604030504040204" pitchFamily="34" charset="-120"/>
              </a:rPr>
              <a:t>刪除</a:t>
            </a:r>
            <a:r>
              <a:rPr lang="en-US" altLang="zh-TW" sz="2800" b="1" dirty="0">
                <a:latin typeface="微軟正黑體" panose="020B0604030504040204" pitchFamily="34" charset="-120"/>
                <a:ea typeface="微軟正黑體" panose="020B0604030504040204" pitchFamily="34" charset="-120"/>
              </a:rPr>
              <a:t>/</a:t>
            </a:r>
            <a:r>
              <a:rPr lang="zh-TW" altLang="en-US" sz="2800" b="1" dirty="0">
                <a:latin typeface="微軟正黑體" panose="020B0604030504040204" pitchFamily="34" charset="-120"/>
                <a:ea typeface="微軟正黑體" panose="020B0604030504040204" pitchFamily="34" charset="-120"/>
              </a:rPr>
              <a:t>更新 教師資料</a:t>
            </a:r>
            <a:endParaRPr lang="en-US" altLang="zh-TW" sz="2800" b="1" dirty="0">
              <a:latin typeface="微軟正黑體" panose="020B0604030504040204" pitchFamily="34" charset="-120"/>
              <a:ea typeface="微軟正黑體" panose="020B0604030504040204" pitchFamily="34" charset="-120"/>
            </a:endParaRPr>
          </a:p>
          <a:p>
            <a:pPr algn="just">
              <a:lnSpc>
                <a:spcPct val="150000"/>
              </a:lnSpc>
            </a:pPr>
            <a:r>
              <a:rPr lang="zh-TW" altLang="en-US" sz="2400" b="1" dirty="0">
                <a:latin typeface="微軟正黑體" panose="020B0604030504040204" pitchFamily="34" charset="-120"/>
                <a:ea typeface="微軟正黑體" panose="020B0604030504040204" pitchFamily="34" charset="-120"/>
              </a:rPr>
              <a:t>新增：</a:t>
            </a:r>
            <a:r>
              <a:rPr lang="en-US" altLang="zh-TW" sz="2400" dirty="0">
                <a:latin typeface="微軟正黑體" panose="020B0604030504040204" pitchFamily="34" charset="-120"/>
                <a:ea typeface="微軟正黑體" panose="020B0604030504040204" pitchFamily="34" charset="-120"/>
              </a:rPr>
              <a:t>1) </a:t>
            </a:r>
            <a:r>
              <a:rPr lang="zh-TW" altLang="en-US" sz="2400" dirty="0">
                <a:latin typeface="微軟正黑體" panose="020B0604030504040204" pitchFamily="34" charset="-120"/>
                <a:ea typeface="微軟正黑體" panose="020B0604030504040204" pitchFamily="34" charset="-120"/>
              </a:rPr>
              <a:t>於查詢課程後，輸入欲新增的教師資料，點選新增教師，即可新增教師資料 </a:t>
            </a:r>
            <a:r>
              <a:rPr lang="en-US" altLang="zh-TW" sz="2400" dirty="0">
                <a:latin typeface="微軟正黑體" panose="020B0604030504040204" pitchFamily="34" charset="-120"/>
                <a:ea typeface="微軟正黑體" panose="020B0604030504040204" pitchFamily="34" charset="-120"/>
              </a:rPr>
              <a:t>(</a:t>
            </a:r>
            <a:r>
              <a:rPr lang="zh-TW" altLang="en-US" sz="2400" dirty="0">
                <a:latin typeface="微軟正黑體" panose="020B0604030504040204" pitchFamily="34" charset="-120"/>
                <a:ea typeface="微軟正黑體" panose="020B0604030504040204" pitchFamily="34" charset="-120"/>
              </a:rPr>
              <a:t>一個課程可有多位授課教師</a:t>
            </a:r>
            <a:r>
              <a:rPr lang="en-US" altLang="zh-TW" sz="2400" dirty="0">
                <a:latin typeface="微軟正黑體" panose="020B0604030504040204" pitchFamily="34" charset="-120"/>
                <a:ea typeface="微軟正黑體" panose="020B0604030504040204" pitchFamily="34" charset="-120"/>
              </a:rPr>
              <a:t>)</a:t>
            </a:r>
          </a:p>
          <a:p>
            <a:pPr algn="just">
              <a:lnSpc>
                <a:spcPct val="150000"/>
              </a:lnSpc>
            </a:pPr>
            <a:r>
              <a:rPr lang="en-US" altLang="zh-TW" sz="2400" dirty="0">
                <a:latin typeface="微軟正黑體" panose="020B0604030504040204" pitchFamily="34" charset="-120"/>
                <a:ea typeface="微軟正黑體" panose="020B0604030504040204" pitchFamily="34" charset="-120"/>
              </a:rPr>
              <a:t>            2) </a:t>
            </a:r>
            <a:r>
              <a:rPr lang="zh-TW" altLang="en-US" sz="2400" dirty="0">
                <a:latin typeface="微軟正黑體" panose="020B0604030504040204" pitchFamily="34" charset="-120"/>
                <a:ea typeface="微軟正黑體" panose="020B0604030504040204" pitchFamily="34" charset="-120"/>
              </a:rPr>
              <a:t>當已有</a:t>
            </a:r>
            <a:r>
              <a:rPr lang="en-US" altLang="zh-TW" sz="2400" dirty="0">
                <a:latin typeface="微軟正黑體" panose="020B0604030504040204" pitchFamily="34" charset="-120"/>
                <a:ea typeface="微軟正黑體" panose="020B0604030504040204" pitchFamily="34" charset="-120"/>
              </a:rPr>
              <a:t>01</a:t>
            </a:r>
            <a:r>
              <a:rPr lang="zh-TW" altLang="en-US" sz="2400" dirty="0">
                <a:latin typeface="微軟正黑體" panose="020B0604030504040204" pitchFamily="34" charset="-120"/>
                <a:ea typeface="微軟正黑體" panose="020B0604030504040204" pitchFamily="34" charset="-120"/>
              </a:rPr>
              <a:t>組課程時，若要新增</a:t>
            </a:r>
            <a:r>
              <a:rPr lang="en-US" altLang="zh-TW" sz="2400" dirty="0">
                <a:latin typeface="微軟正黑體" panose="020B0604030504040204" pitchFamily="34" charset="-120"/>
                <a:ea typeface="微軟正黑體" panose="020B0604030504040204" pitchFamily="34" charset="-120"/>
              </a:rPr>
              <a:t>02…</a:t>
            </a:r>
            <a:r>
              <a:rPr lang="zh-TW" altLang="en-US" sz="2400" dirty="0">
                <a:latin typeface="微軟正黑體" panose="020B0604030504040204" pitchFamily="34" charset="-120"/>
                <a:ea typeface="微軟正黑體" panose="020B0604030504040204" pitchFamily="34" charset="-120"/>
              </a:rPr>
              <a:t>分組，只需在教師資料部分填入資料並輸入欲新增的授課分組後，按</a:t>
            </a:r>
            <a:r>
              <a:rPr lang="en-US" altLang="zh-TW" sz="2400" b="1" dirty="0">
                <a:solidFill>
                  <a:srgbClr val="FF0000"/>
                </a:solidFill>
                <a:latin typeface="微軟正黑體" panose="020B0604030504040204" pitchFamily="34" charset="-120"/>
                <a:ea typeface="微軟正黑體" panose="020B0604030504040204" pitchFamily="34" charset="-120"/>
              </a:rPr>
              <a:t>『</a:t>
            </a:r>
            <a:r>
              <a:rPr lang="zh-TW" altLang="en-US" sz="2400" b="1" dirty="0">
                <a:solidFill>
                  <a:srgbClr val="FF0000"/>
                </a:solidFill>
                <a:latin typeface="微軟正黑體" panose="020B0604030504040204" pitchFamily="34" charset="-120"/>
                <a:ea typeface="微軟正黑體" panose="020B0604030504040204" pitchFamily="34" charset="-120"/>
              </a:rPr>
              <a:t>新增教師</a:t>
            </a:r>
            <a:r>
              <a:rPr lang="en-US" altLang="zh-TW" sz="2400" b="1" dirty="0">
                <a:solidFill>
                  <a:srgbClr val="FF0000"/>
                </a:solidFill>
                <a:latin typeface="微軟正黑體" panose="020B0604030504040204" pitchFamily="34" charset="-120"/>
                <a:ea typeface="微軟正黑體" panose="020B0604030504040204" pitchFamily="34" charset="-120"/>
              </a:rPr>
              <a:t>』</a:t>
            </a:r>
            <a:r>
              <a:rPr lang="zh-TW" altLang="en-US" sz="2400" dirty="0">
                <a:latin typeface="微軟正黑體" panose="020B0604030504040204" pitchFamily="34" charset="-120"/>
                <a:ea typeface="微軟正黑體" panose="020B0604030504040204" pitchFamily="34" charset="-120"/>
              </a:rPr>
              <a:t>即會新增一筆授課分組課程及教師資料</a:t>
            </a:r>
          </a:p>
          <a:p>
            <a:pPr algn="just">
              <a:lnSpc>
                <a:spcPct val="150000"/>
              </a:lnSpc>
            </a:pPr>
            <a:r>
              <a:rPr lang="en-US" altLang="zh-TW" sz="2400" dirty="0">
                <a:latin typeface="微軟正黑體" panose="020B0604030504040204" pitchFamily="34" charset="-120"/>
                <a:ea typeface="微軟正黑體" panose="020B0604030504040204" pitchFamily="34" charset="-120"/>
              </a:rPr>
              <a:t>‧	</a:t>
            </a:r>
            <a:r>
              <a:rPr lang="zh-TW" altLang="en-US" sz="2400" dirty="0">
                <a:latin typeface="微軟正黑體" panose="020B0604030504040204" pitchFamily="34" charset="-120"/>
                <a:ea typeface="微軟正黑體" panose="020B0604030504040204" pitchFamily="34" charset="-120"/>
              </a:rPr>
              <a:t>刪除：於查詢課程後，在教師清單內點選欲刪除的教師資料列上的刪除按鈕，即可刪除教師資料</a:t>
            </a:r>
          </a:p>
          <a:p>
            <a:pPr algn="just">
              <a:lnSpc>
                <a:spcPct val="150000"/>
              </a:lnSpc>
            </a:pPr>
            <a:r>
              <a:rPr lang="en-US" altLang="zh-TW" sz="2400" dirty="0">
                <a:latin typeface="微軟正黑體" panose="020B0604030504040204" pitchFamily="34" charset="-120"/>
                <a:ea typeface="微軟正黑體" panose="020B0604030504040204" pitchFamily="34" charset="-120"/>
              </a:rPr>
              <a:t>‧	</a:t>
            </a:r>
            <a:r>
              <a:rPr lang="zh-TW" altLang="en-US" sz="2400" dirty="0">
                <a:latin typeface="微軟正黑體" panose="020B0604030504040204" pitchFamily="34" charset="-120"/>
                <a:ea typeface="微軟正黑體" panose="020B0604030504040204" pitchFamily="34" charset="-120"/>
              </a:rPr>
              <a:t>更新：於查詢課程後，在教師清單內點選欲修改的教師資料列上的修改按鈕，此教師資料  </a:t>
            </a:r>
          </a:p>
          <a:p>
            <a:pPr algn="just">
              <a:lnSpc>
                <a:spcPct val="150000"/>
              </a:lnSpc>
            </a:pPr>
            <a:r>
              <a:rPr lang="en-US" altLang="zh-TW" sz="2400" dirty="0">
                <a:latin typeface="微軟正黑體" panose="020B0604030504040204" pitchFamily="34" charset="-120"/>
                <a:ea typeface="微軟正黑體" panose="020B0604030504040204" pitchFamily="34" charset="-120"/>
              </a:rPr>
              <a:t>‧	</a:t>
            </a:r>
            <a:r>
              <a:rPr lang="zh-TW" altLang="en-US" sz="2400" dirty="0">
                <a:latin typeface="微軟正黑體" panose="020B0604030504040204" pitchFamily="34" charset="-120"/>
                <a:ea typeface="微軟正黑體" panose="020B0604030504040204" pitchFamily="34" charset="-120"/>
              </a:rPr>
              <a:t>即會顯示在教師資料區塊上，資料異動後點選</a:t>
            </a:r>
            <a:r>
              <a:rPr lang="zh-TW" altLang="en-US" sz="2400" b="1" dirty="0">
                <a:solidFill>
                  <a:srgbClr val="FF0000"/>
                </a:solidFill>
                <a:latin typeface="微軟正黑體" panose="020B0604030504040204" pitchFamily="34" charset="-120"/>
                <a:ea typeface="微軟正黑體" panose="020B0604030504040204" pitchFamily="34" charset="-120"/>
              </a:rPr>
              <a:t>更新資料</a:t>
            </a:r>
            <a:r>
              <a:rPr lang="zh-TW" altLang="en-US" sz="2400" dirty="0">
                <a:latin typeface="微軟正黑體" panose="020B0604030504040204" pitchFamily="34" charset="-120"/>
                <a:ea typeface="微軟正黑體" panose="020B0604030504040204" pitchFamily="34" charset="-120"/>
              </a:rPr>
              <a:t>，即可更新該教師資料</a:t>
            </a:r>
          </a:p>
        </p:txBody>
      </p:sp>
      <p:sp>
        <p:nvSpPr>
          <p:cNvPr id="42" name="矩形 41"/>
          <p:cNvSpPr/>
          <p:nvPr/>
        </p:nvSpPr>
        <p:spPr>
          <a:xfrm>
            <a:off x="4008120" y="9052560"/>
            <a:ext cx="2255520" cy="416870"/>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nvGrpSpPr>
          <p:cNvPr id="15" name="群組 14"/>
          <p:cNvGrpSpPr/>
          <p:nvPr/>
        </p:nvGrpSpPr>
        <p:grpSpPr>
          <a:xfrm>
            <a:off x="3502973" y="8392134"/>
            <a:ext cx="764274" cy="764274"/>
            <a:chOff x="4845254" y="3985146"/>
            <a:chExt cx="764274" cy="764274"/>
          </a:xfrm>
        </p:grpSpPr>
        <p:sp>
          <p:nvSpPr>
            <p:cNvPr id="11" name="橢圓 10"/>
            <p:cNvSpPr/>
            <p:nvPr/>
          </p:nvSpPr>
          <p:spPr>
            <a:xfrm>
              <a:off x="4845254" y="3985146"/>
              <a:ext cx="764274" cy="764274"/>
            </a:xfrm>
            <a:prstGeom prst="ellipse">
              <a:avLst/>
            </a:prstGeom>
            <a:solidFill>
              <a:srgbClr val="FFC000"/>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4" name="TextBox 9"/>
            <p:cNvSpPr txBox="1"/>
            <p:nvPr/>
          </p:nvSpPr>
          <p:spPr>
            <a:xfrm>
              <a:off x="4999794" y="4182617"/>
              <a:ext cx="455195" cy="369332"/>
            </a:xfrm>
            <a:prstGeom prst="rect">
              <a:avLst/>
            </a:prstGeom>
          </p:spPr>
          <p:txBody>
            <a:bodyPr wrap="square" lIns="0" tIns="0" rIns="0" bIns="0" rtlCol="0" anchor="t">
              <a:spAutoFit/>
            </a:bodyPr>
            <a:lstStyle/>
            <a:p>
              <a:pPr algn="ctr">
                <a:spcBef>
                  <a:spcPct val="0"/>
                </a:spcBef>
              </a:pPr>
              <a:r>
                <a:rPr lang="en-US" altLang="zh-TW" sz="2400" b="1" dirty="0">
                  <a:latin typeface="微軟正黑體" panose="020B0604030504040204" pitchFamily="34" charset="-120"/>
                  <a:ea typeface="微軟正黑體" panose="020B0604030504040204" pitchFamily="34" charset="-120"/>
                </a:rPr>
                <a:t>1</a:t>
              </a:r>
            </a:p>
          </p:txBody>
        </p:sp>
      </p:grpSp>
      <p:grpSp>
        <p:nvGrpSpPr>
          <p:cNvPr id="36" name="群組 35"/>
          <p:cNvGrpSpPr/>
          <p:nvPr/>
        </p:nvGrpSpPr>
        <p:grpSpPr>
          <a:xfrm>
            <a:off x="12032179" y="8849032"/>
            <a:ext cx="764274" cy="764274"/>
            <a:chOff x="4845254" y="3985146"/>
            <a:chExt cx="764274" cy="764274"/>
          </a:xfrm>
        </p:grpSpPr>
        <p:sp>
          <p:nvSpPr>
            <p:cNvPr id="37" name="橢圓 36"/>
            <p:cNvSpPr/>
            <p:nvPr/>
          </p:nvSpPr>
          <p:spPr>
            <a:xfrm>
              <a:off x="4845254" y="3985146"/>
              <a:ext cx="764274" cy="764274"/>
            </a:xfrm>
            <a:prstGeom prst="ellipse">
              <a:avLst/>
            </a:prstGeom>
            <a:solidFill>
              <a:srgbClr val="FFC000"/>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43" name="TextBox 9"/>
            <p:cNvSpPr txBox="1"/>
            <p:nvPr/>
          </p:nvSpPr>
          <p:spPr>
            <a:xfrm>
              <a:off x="4999794" y="4182617"/>
              <a:ext cx="455195" cy="369332"/>
            </a:xfrm>
            <a:prstGeom prst="rect">
              <a:avLst/>
            </a:prstGeom>
          </p:spPr>
          <p:txBody>
            <a:bodyPr wrap="square" lIns="0" tIns="0" rIns="0" bIns="0" rtlCol="0" anchor="t">
              <a:spAutoFit/>
            </a:bodyPr>
            <a:lstStyle/>
            <a:p>
              <a:pPr algn="ctr">
                <a:spcBef>
                  <a:spcPct val="0"/>
                </a:spcBef>
              </a:pPr>
              <a:r>
                <a:rPr lang="en-US" altLang="zh-TW" sz="2400" b="1" dirty="0">
                  <a:latin typeface="微軟正黑體" panose="020B0604030504040204" pitchFamily="34" charset="-120"/>
                  <a:ea typeface="微軟正黑體" panose="020B0604030504040204" pitchFamily="34" charset="-120"/>
                </a:rPr>
                <a:t>2</a:t>
              </a:r>
            </a:p>
          </p:txBody>
        </p:sp>
      </p:grpSp>
      <p:sp>
        <p:nvSpPr>
          <p:cNvPr id="28" name="矩形 27"/>
          <p:cNvSpPr/>
          <p:nvPr/>
        </p:nvSpPr>
        <p:spPr>
          <a:xfrm>
            <a:off x="12595859" y="9469430"/>
            <a:ext cx="2407921" cy="595128"/>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Tree>
    <p:extLst>
      <p:ext uri="{BB962C8B-B14F-4D97-AF65-F5344CB8AC3E}">
        <p14:creationId xmlns:p14="http://schemas.microsoft.com/office/powerpoint/2010/main" val="4032448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文字方塊 32"/>
          <p:cNvSpPr txBox="1"/>
          <p:nvPr/>
        </p:nvSpPr>
        <p:spPr>
          <a:xfrm>
            <a:off x="741255" y="1609393"/>
            <a:ext cx="15428833" cy="2400657"/>
          </a:xfrm>
          <a:prstGeom prst="rect">
            <a:avLst/>
          </a:prstGeom>
          <a:solidFill>
            <a:schemeClr val="bg1"/>
          </a:solidFill>
          <a:ln w="19050">
            <a:noFill/>
          </a:ln>
        </p:spPr>
        <p:txBody>
          <a:bodyPr wrap="square" rtlCol="0">
            <a:spAutoFit/>
          </a:bodyPr>
          <a:lstStyle/>
          <a:p>
            <a:pPr algn="just">
              <a:lnSpc>
                <a:spcPct val="150000"/>
              </a:lnSpc>
            </a:pPr>
            <a:r>
              <a:rPr lang="zh-TW" altLang="en-US" sz="2800" b="1" dirty="0">
                <a:latin typeface="微軟正黑體" panose="020B0604030504040204" pitchFamily="34" charset="-120"/>
                <a:ea typeface="微軟正黑體" panose="020B0604030504040204" pitchFamily="34" charset="-120"/>
              </a:rPr>
              <a:t>再來是點選</a:t>
            </a:r>
            <a:r>
              <a:rPr lang="en-US" altLang="zh-TW" sz="2800" b="1" dirty="0">
                <a:latin typeface="微軟正黑體" panose="020B0604030504040204" pitchFamily="34" charset="-120"/>
                <a:ea typeface="微軟正黑體" panose="020B0604030504040204" pitchFamily="34" charset="-120"/>
              </a:rPr>
              <a:t>SBA0003</a:t>
            </a:r>
            <a:r>
              <a:rPr lang="zh-TW" altLang="en-US" sz="2800" b="1" dirty="0">
                <a:latin typeface="微軟正黑體" panose="020B0604030504040204" pitchFamily="34" charset="-120"/>
                <a:ea typeface="微軟正黑體" panose="020B0604030504040204" pitchFamily="34" charset="-120"/>
              </a:rPr>
              <a:t>老師及上課時地異動維護</a:t>
            </a:r>
            <a:endParaRPr lang="en-US" altLang="zh-TW" sz="2800" b="1" dirty="0">
              <a:latin typeface="微軟正黑體" panose="020B0604030504040204" pitchFamily="34" charset="-120"/>
              <a:ea typeface="微軟正黑體" panose="020B0604030504040204" pitchFamily="34" charset="-120"/>
            </a:endParaRPr>
          </a:p>
          <a:p>
            <a:pPr algn="just">
              <a:lnSpc>
                <a:spcPct val="150000"/>
              </a:lnSpc>
            </a:pPr>
            <a:r>
              <a:rPr lang="zh-TW" altLang="en-US" sz="2400" b="1" dirty="0">
                <a:latin typeface="微軟正黑體" panose="020B0604030504040204" pitchFamily="34" charset="-120"/>
                <a:ea typeface="微軟正黑體" panose="020B0604030504040204" pitchFamily="34" charset="-120"/>
              </a:rPr>
              <a:t>查詢：</a:t>
            </a:r>
            <a:r>
              <a:rPr lang="en-US" altLang="zh-TW" sz="2400" b="1" dirty="0">
                <a:latin typeface="微軟正黑體" panose="020B0604030504040204" pitchFamily="34" charset="-120"/>
                <a:ea typeface="微軟正黑體" panose="020B0604030504040204" pitchFamily="34" charset="-120"/>
              </a:rPr>
              <a:t>(1)</a:t>
            </a:r>
            <a:r>
              <a:rPr lang="zh-TW" altLang="en-US" sz="2400" dirty="0">
                <a:latin typeface="微軟正黑體" panose="020B0604030504040204" pitchFamily="34" charset="-120"/>
                <a:ea typeface="微軟正黑體" panose="020B0604030504040204" pitchFamily="34" charset="-120"/>
              </a:rPr>
              <a:t>必須輸入完整的院、系、年、班、組和科目代號後，</a:t>
            </a:r>
            <a:r>
              <a:rPr lang="en-US" altLang="zh-TW" sz="2400" b="1" dirty="0">
                <a:latin typeface="微軟正黑體" panose="020B0604030504040204" pitchFamily="34" charset="-120"/>
                <a:ea typeface="微軟正黑體" panose="020B0604030504040204" pitchFamily="34" charset="-120"/>
              </a:rPr>
              <a:t>(2)</a:t>
            </a:r>
            <a:r>
              <a:rPr lang="zh-TW" altLang="en-US" sz="2400" dirty="0">
                <a:latin typeface="微軟正黑體" panose="020B0604030504040204" pitchFamily="34" charset="-120"/>
                <a:ea typeface="微軟正黑體" panose="020B0604030504040204" pitchFamily="34" charset="-120"/>
              </a:rPr>
              <a:t>點選送出查詢條件，即可針對已建檔的上課時間地點資料作維護動作</a:t>
            </a:r>
          </a:p>
          <a:p>
            <a:pPr algn="just">
              <a:lnSpc>
                <a:spcPct val="150000"/>
              </a:lnSpc>
            </a:pPr>
            <a:endParaRPr lang="zh-TW" altLang="en-US" sz="2400" dirty="0">
              <a:latin typeface="微軟正黑體" panose="020B0604030504040204" pitchFamily="34" charset="-120"/>
              <a:ea typeface="微軟正黑體" panose="020B0604030504040204" pitchFamily="34" charset="-120"/>
            </a:endParaRPr>
          </a:p>
        </p:txBody>
      </p:sp>
      <p:pic>
        <p:nvPicPr>
          <p:cNvPr id="4" name="圖片 3"/>
          <p:cNvPicPr>
            <a:picLocks noChangeAspect="1"/>
          </p:cNvPicPr>
          <p:nvPr/>
        </p:nvPicPr>
        <p:blipFill rotWithShape="1">
          <a:blip r:embed="rId3">
            <a:extLst>
              <a:ext uri="{28A0092B-C50C-407E-A947-70E740481C1C}">
                <a14:useLocalDpi xmlns:a14="http://schemas.microsoft.com/office/drawing/2010/main" val="0"/>
              </a:ext>
            </a:extLst>
          </a:blip>
          <a:srcRect t="16253" b="35849"/>
          <a:stretch/>
        </p:blipFill>
        <p:spPr>
          <a:xfrm>
            <a:off x="2038839" y="4295505"/>
            <a:ext cx="14210322" cy="4945295"/>
          </a:xfrm>
          <a:prstGeom prst="rect">
            <a:avLst/>
          </a:prstGeom>
        </p:spPr>
      </p:pic>
      <p:sp>
        <p:nvSpPr>
          <p:cNvPr id="2" name="AutoShape 2" descr="data:image/png;base64,%20iVBORw0KGgoAAAANSUhEUgAAAKYAAACmCAYAAABQiPR3AAAAAXNSR0IArs4c6QAAAARnQU1BAACxjwv8YQUAAAAJcEhZcwAADsMAAA7DAcdvqGQAADFASURBVHhe7Z0JgBTFvf+rqo859uRcbrxQ5IZFLg8OUfGMF0hQI0pAjc88X0y8I6IxJv/4TIyJAqIYVFQ8UQSfF6LIsYCgwKKCcp/LvbuzM91dVf/fr6cHlmXO3dnZXbY/0DvT1T09Pd3f/h1V1dXExcXFxcXFxcXFxcWlMUCd1zpHzBvalQv5kJDkVCnk+54c8g86dEGZs9ilkcGc1zpFzB5WYHH5supTRus6O8uTpT5mlZH7nMUujZB6IUyuyq6aRnvzICeWKQixBJGUjHQWuzRCakWYcv5g7/b3C/3ObGKE1IjKiJTOPLwySn3OXELgc1S8NyhHzhqpOEUuDZy0ChMFYswd/HuznP7YgmWvNz8YOklOKdScxTGxnNfKQKyZFOLj8zqZcwZ/YCn6Zitrz1fGnHMHOYtcGjBpFWZo7uBfKAp9XNNZe01jbVQPeZi3zbnFWZx2loPohaU8o/mVSyEUaKJ6lYFMUf99+I1zWjiruDRQ0ipMKuTZTFV0jBMtC0we/KeM3F0x+9yTnVXSSq+OuTcwSi7iIfg+LokVFEShpJfHrxQ4q7g0UNIqTIWy74XBCXUqoVCcTGOdVI3dES6Jjuq8VgYEFxfx8fA2ksvfUVgxEpuqoEou5WZuiUPhEpeGSlqFWbJfe10KuVSBRCaCBHFC6Dmh/INh/Zyi45BSloOgOYt8DAQGpSXhmehw07pd1Vk3CzJ4JHIxCEtM9V/11dbwnEtDJa3CbP2rT8qlFE+AWHjE4nHIYiDezNGo+ANkzXq49Fj2efSVlkneZQojqpcR00C7S/7lLD4OMXdYF3i5DUUfQYHPwveuhu95zinKKP8zoJ1v3IDcpnecldPs7h4FWRjFOItcqkHaDx5m4Wa7nFcgARplGWFrxtDdChkENzvQc9mCVXZhFeQnw/NMw7pBCnKSIPxT7/KvPqGTSHgDVTDnnPdn1aPeH9k+Wkv8IZaQY2D7r9mFGeLX5+ScTqW8TpFkMOzESeAe4C3ZAYsWK4y+2WJh6bJJcC2F13ZJllq5qkPzhvWhgn+uMpaHFhOFAy/S5KJ/1hVfLnNWqzYgzL+rXvUuC5IeBFw6MYL8Q61ZaCQbtKTCLqxlRo4kSrMdWbfBIbxfYawthCOY69ngQWXwoy0hSqF4qkk8k15ctK80vNQlGdLqyiN4Lv78Gzg5/6AQK6JoFK+CZ+tDfw5d56xSIyCleh1EuV/1KAQncOElFqePZUqUE+G4Nd2e/SCl7BnwBm3x4sN6V0zCcML3YL1RnDmQkN2tkdALEwpJ8g0OLrVjMRFs/eEV9Hoh5YWUsO9VKZ6jly3Y5SyuMWLesHMtzsdSrKQidLp+2fxFzqJaZ3z/7GtUlb4GR0+L1AjEA8JftJ6Tpnxd/ohT5JKApISJTX0h3+6LYOVziULW6z46q7H2/LnhgoKs7EDgCxBbX55k5IiJILj67bD+8KmLy753il3ikJQrN317bmeUzdb96n2MsGlGOZ1vfjj4SjF3hMdZpdGQXRa4Dl4KRQrpDLp2dPmUyoudIpcEJBTm8uWFGmX0Lk2nKraswMVPdZ31hYzmLUsEXwm9f24fZ9UTBnDPdPBgu97/mONz0+C8fMrkBAidaRIe/BjQNTFCe2J8Gi5xiUdCVy5BmOaunA2aRjvYzYwOmGkrml3neEgK+fSOveSJk29eEHQWNzjuHEE85qHcIZKKy2G2NyUyHzS0F37mYkHFZ4rqX8zN4LXgwqejBUwVbDOwBJ2n5x6+6pmPSMgpdolBQmEiwQ8G/9Gjs0dx9UhLSwQFAijMvk1D3goJyFSnOCmWTyn0d/CaZ0iLDBBSdILNNAVrpcHXBISkO2F+HVwQS/I/+G4LfZNw52Np5/Zzve25VJ9UCL0Sfo5eOaHB+BBiQ1MQuQretoFf27YaugwnQJy8I0Olo6euIKZT7BKDpIQpZ3XReXbBWCnFPaqunCrAcopKZgOrhLgh3lIv/SKpzr17X+jVRRJzlJBsFGy9E8RfqgYqxIp43CHcMuewBkzYXAnW+WtG6UzVQ97Pv371AXsjaeLX5+adzIR4G35Cb0xmookO98lOYOC1OtYSUWEDFpdPTF5U+oBT5BKHpOIdOqrYUC+ZP9ViZLhliCeFlKUquHGsREaXjmdNUpIw2/zxhV4tdk3r/oQg/BOvrkwEMZ6JosRlBog9aAhSARO+Ym8hO1xgNEtX2YVgcV4IBchnO5/vep2cRdLVIZhqUvzFA6JERxBLc/aFAn+qK0o8RPB7OOVyebjEJRF4zFLGmDO0EE7XfYyRS2HWB2ZtriLJuHj1lLuf73k2xG//9uu0J4oAhZcKKFJdpSBgwbmgMwRV7m0zblXcjh6JuH1gzqVwab4FR8GbTH1kdQlbW/mTavAhzxRVbHOKXeJQrQwRYskVWpa8kQs5SBDRT9G1MfFEWTKt25WKIt71arRn0JQpixJB4YTgsyBRxa+zm1VivbZj2pkdw0urh6AULXGtihLBiwpCn3WuKJOnWhYzFUqe73E5U8l/QABN0F2nCx8EhSDULy0uRrUav2a3U5w0Ewpb+5m37H2wZudX10UnC2bkUtI7n/36cMweUy7HUqt1arte7N6dMvJvOPlpFSWCsSi49vNg+09tnN7R6xQnjUcJqVTKLGe2VoHQxRKCf+HMuiRBrQlz1d96ZFEh/6rrtD1m17VBCM64prAx2TLnJqcoaQ779huQsO2zk7daBONLSA1XVOiq68ZToNaE2bqJHKkq9OIQ3ideS0RiQ8nJ/Vue69k2PJcc/1lAguBevwlXUNUe4cSHLPzPgkMHnSKXJKgVYW6c2NHLqLwT6yVrO7HA+k5dZx29Ok/5bkzYu0/Axx6sLauJmwWjboIyl4RLXJIl5ikRnw4r4CHZ1bKEDpf9UXlRSRVBylSPvpJd9Em5U3oMJdO6X0GYfAtWTqpbWE3BaiTI9FfoUrk4N8UqpFvPzv5UZfT8ZHsKpQJaSyHlZqaKAc8uCKSty19jIKrFDH0wuBsPinmKSj7z5qjzvH7lo6OTOo9p9AszZL6Eo184HzkGQeSlHk3JiCgRM5xYFVqSn2kXpIAg9OWYNes1BC0xHIM1rihTJ6owmUIfUP1Kb2x6tCo4sXBMocgE84xQRfeya0OadlzSseX5Lk3hhPSQcepg0EyjNQknBvHBk2uvF2dF/Ca0mmCdzg6XpADjH3Mpf8LvqAreLmGaJgkZoWpN+FkwxB86m3NJgain25wzZKmqs372AFcxUL0KMQLmk57Lv/yDU2RTMr1bZ8npfEWhrfCWg6rgF2Il+8Fyy27iy/UpJNvLohotXI7rVRiS+HRK8rNUW6TRQGGGDD6rYPxa7C+ZErednf2/CqO/q+zOhRBEVVVy4fkjyCkdTyVcpNaHBO/aDFQEdmwr2Trk2offWe8UuyRJ1NNszRnyoOJT/oR9aqIC6uCWDJpcXum7/Iv/c0ptdk7u0Z+pchFjEGVWURt+GdZnbt0PVgi2jfMUTGFBvkqaZClHEiW0jiiSnQdNUhoICwIXNQFhtoJ1o6HZzZWyqGDc6v5OUdKMH5gzSGVyLnxxHu5DRJRXXnYVuWD4Jagy2yenBN4kzzlk4rQf7XOtK8wUierKlYB82gpYj5um+BHit20wba00bTMNvpJL8ZuqokQUJnWPRo8TJYKCKwtxYoAoj7pnSfYcMsmBsqMWicPbXShKCBtwHZxwfZy3O3c46x2D/X0yasybiOcXly4C67wCv0NI2DewdldeehU5f+hFRMLOiFCICMNIbQoG8YfkG0bAvQmtGkQ9xzVhx7Tu52VpdEEoSksPnngUIFrCsCgrE7acuRAi7AKhHgZLWXkd3Bp2HTu5pW6/Vt06dpszOP+hYNzazk5RSoDVvFGlYgaoklx12dXkgvMvBiMJaVyqlrISTNcw3OnjOXvMSqfIJUnSXo8J0aKJojxeeOGYMdvHiN9TaSzMI0hScsgiW/YZRyzlMcD66O6xY3JMqUgatfoqGSS35lNFW3/1FdeQ8yGurKkoXWpG2oVJqQxAiFYaTZgIWrvWTTS7E0bV8w5Ztd0Xsyq4XtMchTTLiR5fIvh9MFW7G9y0ooptt437zRfDL7iEUPhCV5R1S9qFqTP1EGhvD3Yijgaebh3cbpum0cVZ9WMRUbbITTj+K6672XlbLbp17RkgKiZhrijrmrQL0+LBfRAuboX8ISa2OCGLtsUZ1a2HiYiyJYgyhgE+AlwMhDJa7MxWC4lVQq4m6wVpF2aLX/9QChZnQyyLGQFFhwlLm4hbd8or0wwtZU5iS4nfZIKmLFNGHbAraaS0Yl4l1cGCnVKwv34d8FD3M9jDXW4lE9N/jjNBtXc6OPecLqEPhzwB01PGB+ceM/YlpD5FQaynTGTmAA9YTowdK+sB3+IgrM1z1aS2ocC6QoqfqTBr5Mq5IPtRTMl8ZyKwAwsXvFQyWie3NFPG74GD+oxKOsccl7Q+k7Iwy98b1Mb8cOgkRaoLdJ3dp3uU/yFM+cj4cMiR5kCPwj4RQibVawdFGGu9ZLukoYgh4y9qffsPm5yiakEZKRaWZaSlK5yi4KgIG/Sgsd8pyRjKxC7XwnePhYBf45I9TCam8ASRekLSwsRBV0NzBo/VNP3/VJ0+DFaquYV3M4Y40TysCSjsSLt5k5u/3QQWY6GGgV8tg6IOmSBLSY+r7E8VVSUL4ZeW2AFrTWEML5al7LxxNbphLmUe7NoeQqlHiQqXWbja7mJGKkY5SxsMSQkz+MF5nUz/njmqwqZrKu2GgsR+kJWBA3BMARySV7BZsbalqeAXC7nZ4yOznaJqQ/tev5dQZRbRYldLJQMDUUrTLJMKed0pyhhUEQ8TlZ1p32+MZwQvMkkeIA90bh1eo2GQlDBVRfmb5lMvwGqUqsPE4GAHZpDvk1y85BTbeCX7nAvxDbZh1yYqDr3J5Ix0DYTAGJ8qDHMLA/NZbUDYcLG8q/e7foFTUjOmFPrZywMeUGb0G0ne7ZnvlB6HMrHr1XC0b7JFGQHfK7QTZex3TkmDIKEw5fLL/FQl/QlYyUiCYgsSBQfGygjxufA6Qr/iy8XhpWHsDruMPI+tPbUlTbsZUshNgsuXnaIaA1bze2nJB7llCYadNyqBvwPrD8BJO6/Ht9szj054KLSOKeZDTlHNydbOIir5o9TZLFrmWUZfPuvP5NXCc8isLkfHtA+78MeJwjTbUlYGPZdCbiV/7DzQKan3JLaYfedUwIn6EQJp+yRgokEZBU8l14BSx+wuD12rX7og6ggToly8wjlZUhtWM7JFCCmmFIwv3uDMpgV14JhXiOT3SSlCEcsZrtCSkLZ7yFaZbU97pdceUAmFaq+jayBKY4MiyY20701b7MI0QKm4CVyy144ZVXYa9aj3M6nOYaHsz8CS3kne7teOKvJhWKfzMdYyAloUheYwyh4iEwfXLE7JEEkpxpgzpD+sOVlltJfJxRZK5RTNHiF4YUL3ueP5LiO8qvIWHNKsqP0zYQ/KgoJs2WscyTlwLbSGpxbEHn4Tq5kMLpbuLTEvOPPeH2plfHNr8aujqUKfYAo9abvpJa+bJ5MvRSuyRWTZ+9iGVpD+Sgm5TttEOrMDWN001+L0bu/Z16dvcNaXB53BCF8KwsqzOxtEwIMFx8gWnSkPkXLTT0otjZTDpRIRZ+WzG37PhUXGk8eLp9tz9ZjKux4X8cn5zcyg1dpSyMGsSxakdCvqnmk9/grG5J5o95ZXR5h2Rw4wXkKKq1uOW5OeOC4GcsVf23wY7P/P52W3a4rNLKLA3il4QwYs4/DXBHt5im6Q88Xml+5Rpv+GDvp7WseBp6/2+wtV2L1oLWOCBxGPGgoXRysptwgpNQnBhyfYsZRzYPEAC/m90M3h5KH128OF9RNnj2sXMaNH1l5TvuvV2QVVO2mkKkxcByuvTSl+W3Dzmmec4loj55V9F7ds5XlW17WTFB599EDOFAgpxD7LpL/4+SL/105xzXllYEdGxafwo0+L6qKjETmjaEkrwHqWgUixr2vkuGsQklniSf5o8TF3HtQ3kq7HrAnsV9+Vc05vDYX4N14Njxwe5NQnCCFsYZqW+HvLsWtqf7iVf23umpervej36jFFiSiCE4/X28ynywdPmyvSN/y3kJcTiCmTFiUSOVyoUD+Eky28hHTwQ9zhg6sM5uEYwr9xkCzV66cUZ0SYSOsJ321UVHJzhUl+UOENpompTgp8zuRymsU9D4GlTeFsVYOJG72apj2WnettJU3DKYwNrgNSOMfjr+jhFNWM6YPx3vxxtuWrLpGPYvKZC8ccxdkGRFrgbULz2P3k6dPq7Rj6aL4yyjeLPn7A789+PFBxNBTDYx8tMcIagKowY+8pvQZft9GZrT2e2XKHP8f7r5M7ZsFBSk4czOMnMlhx6+phWSmNrBwNNqP/aAhmsRpMTesliIcUj6vJvxOWMZjc/G29HCEkYxYzAteaca43gdf8I5PQ8wn1NjluqrxOZDJ8J0d77n5a0Z/b1IUyBR8wFb5qkgS7zQnCz3Vmqw9YSzgzN4AbT68oEdweTpTMrK+iRDIuTAic8AxWf6pt3tjiM6X6Z6p5WpshMzVPCsKkhA7qOH9jyqPPHYNacRZ88QgcXybtoLUUYrNQ2BtOSb2kDoRZv2F7yc2UKr8glmH3B4CEza45SAb7PiHKCnLMJt2comqhUPproitYM5V+IHuUgs0mv1xao55YtY0rzEpoz2/tQZjyMPYMApnZD0AIBDBySFqZcERZVpBp5zglqTNjYDfYysUpZeLJgj/D4AHJ5QvhgvqLK0yHjXK+N18lj0jFW0B4OIzFTisVQWx0TE4kmL9pwuSP+b4dK4v+85i57LUh4usZLeX8+Uk3A1JqjYEsuoW9sXSj2q377xF/h7VOSb3FFabDvUVd+6lez+XSPPpsKBwlJBQSxEyiNz5Gl9gidLe6Jjha39SDqL6HVErnC1X5Rvi3v2wtnXmnWPrqQLFqRuxRjKf1bkMZG1NbLpxYMsAU+jIZ9SZebfUaV5gOJSFlguXxYX81pwSFCZ7P4CDM+ErBBkoNPneXspaM0TdlwVsqTAtyIUEUprRlHs9opqn/FILME0F1MV/y6lRz2cxrxbLXTpXvTznau9yjXgMBZsdaceN4poVYzn9Y8nG4oH7jChMY/cW23oeJ92JpHV8ThXFm2J1Hx7aUoMQ71bXkFs8GO4yrLCscB0lgdg9CVTQlT9HV7syjj1cV9U3Y9gpRkPMuXzxz0qGFL13RRs0ej0PUCMmdCZIpZzs1hxJB2RQyCatF6j8ZFyb27kYwfkt1Qtfq8/nsz6eT7dI3VmiepljdczyUBMqj3zyJllJFSwmiHOf5CUQU7hwXC7SgtiU1TPuVUZrHdO1C5tUf9irqW4s6jO76TsvLyR1NepNCX2vSQkVjigKFz8CWqy1SbPmx+EpQ5qdOSb0nQeSUftasWXO93+97mcFZ4Th6VpLougfivdBmy+J9O3fuvNcprjFXf7L5lK1a/pKQ4mmxY3sp2bs3ZHcSiYCC1HVGTjs1274wIqClRFH+FkT5a7CUcNnYU3UJ3+58dApKg6wOlpDlod1kSXAnWVSxk2wwD8IO4eXAjtmXuOBq+Hs4v0/csOyv4cL6T5K/Lr3s2rXjIU3THoGDqyQjTo9HB1Gam4QwbywoaLvQKU4Lw74oeWyv1uQhYoXIjp0VIMzgMcJEcL5Dez/JygrfZozSQPeNlvIW21Kmv+Ee79S0W57g1ZImOcRD5FtjL3nx8Brybul6EgBXH+66nQD8LUJsh4hkALmxqME8OaNOYsyCgtZPgPWbBPEXt2/cclx1tAkETILB0LaKiuDYdIvyrgXFrUulOsYegSMOWNFeYQ/0RcOWEqSJlvJmECWSblEi8OudOBNiUzhNzcCtD/N3JK+0uoT8s+Uwkst0270nBNw4XDhvNiRRInUiTDjBvE2bdo8ZhvEIaM9SqtxbE8Hj8UBWbGwOBIKjO3TokPYOwat5818aqu8U6dRbxgIvkCAO8w1pA7rv/4bsG903WjO0nrVNWKThpAhbl8bl9yQTmw3EHXPWiAFayxA/pHI+wylpMNSJMCP88MP6v1iWbTlldnY28fv9RyacByu5zbLETSeddFL6Ot863DR/Y345029CC5joBKOlrAgJ4uUGuUdfA5YyLMrasJSJsL8TMv2xOV1IT29LW7AxUWAfKZln3rS8wY3PWafCHDp0qNWqVbs/WZb129LS0pllZeUznOnlw4cPvwQufHSbNm1q5daJLEW5uFTx9xBRqoiqgnlGMCRJh0O7SS++mwSECkcOOy3jyMj4WpO0J3XAfpKmqo9c4O8AMzHCENwhUxhM0BfDBQ2LTB7PeoOcOJHtHtFj7hvszIumB9qRIERxkHiTnZD8lERJfiJgr4rmmkna6yHS2RsgA7MOk4E5h0h7LURyGCcaTPYRBTMlYKpNGNPI3/cVkd/t+RzeR2nxxOZHiy+Q633DyaQFia++ekbjFGbR68PB6swGS+ifZ7YlfzO6kh00ixwqqSC7d1fYFjIa6EYlCi4iOrCUCkwn6UFyVlYp6QPTmSDYbr4y0sGDAsd1nNHqwOVKcMGJwsJkQWE+sW8xeaBkAVjsKMK0s3F+vbhh2UynpEERPes4gZFyIpM7mj1KNa2PhGymEztEBiklZKvMIpt4FinFuwtjgHJE0eK9R+EpLNb9lkbWBLLJJ4eakvcONidvH2hB3jvUiuwKseJBvoNfQfKkcSEUyhQP8+gQsuIHq69QrCYyIFt/9uC3pNjYB/tRJSLDCnUuVgqhPkre3Vbt4b/rEjzWjQq5dFYvyK8XM0q9mG0jOGBBGdHIc6EzyCPrC0ggGH6qRnU44sLxPiXBDxHpuVj+121FcvmVhZDj9YGv7EEJ6w7a7M50NS+czQD4is2XMCWCKRopCm4nw7e8RcoE3mtUZWftlh7rAXHD8ieckgZHoxOmufS1yaqu3orNgpWxa/vgaDyx+yTywJaT7YSmxqgeEIjxtVC8l5Jbmx7CIrgYqFw6L4eIvS05Uc6EeHaQJHIALDoFLF8z5lHDoylwDnnN8TWVTFNJyDAOXrnj/YqPghtbMwYXQOV7zvGK4mK34KyQjF1Sr+8dj0ejEmaoaEY3jWofUcbaChzttwqYZe80PWTEjz3Jd4Ece75mwOFVVRCY+Zi8ve3DTuFxgKyoXPJyW05ZVxBnd/hUH4hHC2FRJwXH18ErBgFryk2xxBDGvf4Nf9nFWN5lIOqrIDQYSDQw0ahPrCIK8v+VNxb9PvyhhkmjEiZfMvNPzKs9iL19YsGYIM/s7kB+u7UTqCUN1efhG9rKhea7jIxv8oVTmhCMS0lwS3uy7Ye+hIdOJlStIHnZRaTgnOUgxKNZNmZjC4d1IXuD1xOTXAIF2URj15KrFtVs2O86ptEIUyyeWSAZWc4U1g57+cSCgcXZG2LbT1kzUJQKvT2LVU+YAkLzkzPWv7Fs6Ke3LTxMszzgpRXcA+xSh1StnuKcSwEmE8QpYF+PRJ2wa0xRNUVVMN8Pf4bCqgybdjnhB1r5Ti5rop/ecnPZ1wonJkj2yIZxGzCDjxBcQRXt4zdXHLBDi/pKoxGmtWTmPYqm/FWCC68at1UGYzgiKu6hSy46TDU6mSZorkyEYBppvXtp2UVf3O7JMQ9oAiwo6hH7ruBAyNjMidcJPuMowtGTkuLpQQnjdaRVydIdsGkTfj6sJH8E0f6lvCzw+kcbyNEu+/WIRiHMUrCWWSqdRxWlN/aDjAUOOSgs6yfmLRtCPxkdpP6yz6mqdcc7JquDUDwk7+BPFZd++ivZpGyzn4NIK4MHHy1ZRJgY9uLTN3DwB5RpRKrpPklooOHrsGZ1tqR04tsry79zFtUbol9aJxg+Ii+hLL4obeCMgbt/ifacsI38PncvzE3DM1gdJFOJJ7QvNGTRH3iT0o3HiRLBLaPo0MB5wE/7dUryfJTk+xnJ9lDi06jdImULyVk/HTgRBFUZvRJCgQVX9/Q/OLKwSZ5dWk844YUpl0/RIK681ZmNCT5x1x7i2jSOjB0pKvgrklvfExxrKQUkJMiMh6yzix4Ntt1TlMXBcsajquhQiF5IxrNBqDleRnJxAqH6oQwf7BVJ0msiVvwcWmqIqfM1Rh+T3Pi/Ub2yhkOxs/W65YQXJid5V0I8VWgHdTGwzwT2CyVyKhs09mjd390d9lNpPRueSfJ8gWokZbzX6skVnde/mSOZPbxdykREhyJEMeJAtX4QZ76PkTwQ6hGLiuONOetWB3QIYEHBepL+MPfhtT39z17X1dveWVxnnNDClPOne8FV3QSxo1o5uagKVRWwltbPiqIdN5a70PVZUlhriJr4CW2IYLo8fcNbgcI1//ZIRWPVFUxVKm8HhXrEonrAmoLrR6uKQgWBHWNRkwWtJ+hTVxV6m1DZZyN7+seO7EKOjvGeYU5sYfq0gZKIEXiHYlxwNBaFTKd9Rx0/bvr4VrupZM87c3ERqpe03vl14JyiR3RVmDpYTmdJ+kHR4YQiRJvsAcsZjlEZWFUQLVrUSnXzyWK7d4ZPuaAvSM0/66ru/j7OooxyQgsTBDdB0XUl0iYeDXwyhTCMTUznxzwOpjKC81elZRXHizWxWijvwI+BwUseID7zsEdgW3mGiIg0At7YhhY1C8SJlhRHZ04FTI7gkMGhob8AZzIX3PuD1w7IbeoszggnrDDFipl94WWEXQcTA9uaYCYuyQus542x74m5s90+Sawp9vsoJggzcN04BBn4vaLZwfVZ0TLwTBMRKmb8OSDQVMWJYLUopbQA3PufaAX/4Lqe/gudRbXOCStMHhK3UFXNj9dbh6K1NK2NTMa2lkcwldeIZa4lVTrlorvGDPzcokmhdruWJMzAMw0KFK8ldPOY7acKOpuweyeDJKXvXtPT/++re3s7Ooujsnz5cn9RUVE3eG3uFKVMNXa1/hNc+trpEHd9DS6teTxh4sOipGn8kZ015k9OUXye3flbpmpP462+YSi6cNl35ZOl/b59OksqqgIJhLOsfoF7VRaSJBjv6RcJQIHjBELdAP7+saZa4LWpK8iRjgezZs1S2rVrdwHkmv8Fs8PA2q7jnGP/gA+bNm369emnn550K9MJKUyx7NU/U02/P25nDczEufyJVgSGssG3bHWK4/Pk9uY0i86nTO1GuAmiVCEDf6d06OJ7fWB1tdpMdtIBNn8eDtrNSjXq1IeWFzaF98HNkdz443898/GPfn/OYMbkf8Pi4bqua6ZpEhAohgI4UAUK8meYPoD5eWAsVvfv338fbisWJ5wrF4veaAtG8pe2/4mBHSbCHyn5f5IWJfL7tnul4NOwMc/OwHctDZy9bJJHkWa9FyUC+RD3qOQjLuXGyhX1qWK3HGFyxOQVlOnvlx/Y9b7X53kXBHkxCE8zDAOOrSQoTnyvKIpH07QzvV7vPbD8U5je+eqrrzqEtxadEy/G9JJfKrp2kp2J46UdZYLYEwJ7/rOSpSVVDXQM+TkzIONek3twAx+y6A/UZxzwcBoeKr02pwgopmhTMkBIrfh1dghUMtzk8mk4RgdsgTrLU8WCxLJpq3at8/KbDxWc+yKCrAqGU5ZloeXEsQIUEGkoEAjEtZjV3adqsapHjyzV8tdKdhDcuYe3u/WKZs2Gd5+t6mo3M042rukaCR4q++snl97+6CldBqQ0XnrX4iXBrg/PvbPr6qcntd+50FPbGTicZvS9nGMTABEBTokBgawO8fOx9VGS5sPZTGhoQDchKvnAyYsDK0d19w0QCrsXPnQZXK9qqqMfWkaIdBkwPHDVHX/G4Rv1eNVyCLp1hwl9+/aNaxQyJsw1Xc6+SVCBT6Rtbx+eKIAts8vhRFRrv+CHU0VTPfFaeSJANh503qYMg+AUBOKVtBp1MCkAvwL/Q3wm98O7TYLJlUEhvt6vWV9e/u232wcPJupJ4KEDLYnZdHvWC6rCbooTwdigheRCTJ38dbndfwC+gI7smX0lvPs9LBuERy6Jw2fDwWQOu+6OwDm/uDnHDCU+nDjiCljOLSDgPolizIwI85uuZ/f0EPGVQlmOBfFZbRI+qImPbKWrt96D/X0xClFhn00hwQvL75mUr2se9fnTVy0swXUmDM4+h1n0c1hNi/frcTtwjLbDdP7kRaU/OMVkTPe8Jgazrgfb8Dv4npPtSnZnWTTQOqqqzn/5h38E2p/RMwdE6iyJjTPkz9/BWiZ8dnpGYkyVikKF0hwTewDCfG1O9qUWCbziTNE+W18nPGoWCAGsJb7XwI93VxXl8QrDWvxtlwFjYBXSuqSsCDzNx/a97HFAwcE6bQnlo5wim5mrDx1469vyf6lUngPZ+5PwzfvRH8D/6MD++LJyzJYdT9cgvnQKY4ODp4Eo8aljs8Il8cmIMKXFivHJJGpmDPQJDQrVAFEYcJF7GDsVLOB/VnXp949HiqdgFepL4MqtREcZPg5/2I1gZY+rAH99ZcUOEOg9sM75Fpdvgn+riCZ2SB5J61PPNFRV89jbSwCO2gdJ0Je5ublJjaOUkQbdgr1bd5zRsm0IzH9vnTE/tuWCBY06JfEbXRwwKGKEMh9TB+xsvrKj18h6brPnwAVwfNvEO464TGG0GeFk/fKtxjfh0mMp3m3ugunNzq20lSC8jnBuOsDpOXJ+hGWSvsNHhtp26uGRAiLuOGDYhJk5TP+vZ8+eRU5xXDJiMSfB79jf3PMUREiFprC6WjEmiJ5OBnf0uacB1AnWF1CcIbCeKmO/6i1yJ6mSzUjq4g6L7Ob/GUDijh3+zqrAXJ8IjBBC3gqx7Q8Yo+InNY8/VNC+kwYXQSIDbbtxECX2RXgnXJKYhBvNNN91HTjbx9gVGE+5JA+eSLCeYhsr/X+z8n+6RJdKD7siPAa4PngwyFj4NZMXVbwfLo3PVX38rZmgvxGmeUerjqfljLnnGZGT31w3Ezyd2Ov1Yh3mU5D03O0UJcQ1TScIqEGwXawDzx3Z3sjdgslSPHCpolCVEnXsxMEkqXtH3v0msPPtVeUPH9ppnNOyQ6fpvuy89SDKChQexpBoGasaUCwLBoNlcBEkbS0RV5gnEChGiIJOPTfYyg9COOAUxwSdkqDykp2mr5dTlAzy8/2keNLk2RM458PBRV8eCATuhoz7LXTXWI2E9ZVYNYRi1XW7E/ySsrKypfank6T+ufLT+sz2UXDltVzf2XCAU4RpMZxsuxIyAfYakhx8I2fDdyVa8DzbNMYBK9wtTqZOWVSa8Ia9eGDPok6dOuWYptkFrOR5INIBYD07g1BPgdffnHXWWdOcVZOi3gnzm39Nne316FcEjerdy32iQSsqCP1+A2ErVxNaFiBETVyRokjKv9cOfv5h9ubeOmXN43l11LqQciu1yEXPLS1b5xSnhSVLlrQD69mppKRkxSWXXHLYKU6KeifMZd+tmu31+q6AuMQpaeSgqsCk0fU/E336a4RuguQ2gTixVqNC8s8n56814e1FifJIvIHNsuQfJy8uS65fagaof8JctgyE6XWFWRVdA3FuJPo/phC6d3/YtccAmy5Bz8XvZW+csVErfQwsaNyeJpivgMv9yVOm9H3620MHneI6xU1+GgqGSeTppxB+3kCnIDZYTcSJ7HBuoGCFJHJZotAUjTLEgacaWXy0U1TnuMJsSIBL5726g0mMX7sDYsRWtOx2Is8KMSuph+ZjaxyXYsz1p5Fcp6hOcYXZkEDThkMMhX2vU3g8uATdeUhy7wpv6D0h5I+JrKZlWsTjz+175X1PToBkKPYz1TOEK8yGBAryMCS3Yd/rFB4PLrF7IxGLFH9M9ktC34mzOsFHFmo+v3He6D+YJ/ca8pfly5Z9WVRUdPPy5cvrbKAtV5gNCXDhyrfFmEI7BdFBDXIpKxRKSp35l7iQh6NpEx9XqHlAlGPuD5x61gU5EGsquq730TTtRSHEZyDQW1atWpVxC+oKs6GgQVa+cTNRvlzsFMQG40Xw57tMIffg/ORFpT8KSt6q2n0NLaXqyzIG3/BA4NTC8/OEZVAQo30TGd6jAwItVBTleZhfuHTp0rFfffVVE+ejtU4cA183LFu1crbX59ZjHgXcNqTZdNNWor8wk9AffwaRxk9+sB4zJOVn3ZprI+iC8FPRbhuYNYwq9D045TkYCdiW0ptlnHf9fYHT+g7PE9yi2JxYFWz7xttwQbCSc76CMfYsrPdG3759A84qtUK9E+byF2fM9nk8bsuPAw0ECFu3nijLVhFyEOLLJFp+NBCTIcQjPYqXTHKKbG49O/sjldGL8O5GFdz3kBvuR1Hmcstk0URZFWz7BksqQaRrQKAPgDjnOIvSTr0TZritXHHbyiPgGULXbLeVJ468cHXQWMCSVr/e65atDZeGuf3svKulMN5WPdlgKe+13Td28k1GlBHQgmZlZeFtErN69ux5nVOcduqfMN3+mDXCA+INCTm9+9pFtzhFRxjTnTRp2art+wNH3dWnU98LfYKbKYkygs/nI4FAYFa/fv1qTZhu8nMCEb6LUuzmwnjGKTqGmavJgcvueuatToXn+4WIHlPWF1xhniDYHh8mLsXfeq2L/eD8Ju1Pmw963Gtn7vUYV5gnACgxHTJxsJavGD7rn+HS6BT26PGdlGIt9iyvz7jCbOCgKL0gMsjC3y4l5L/7rlgRe4g7B0hg3naF6VJrYEwJiHJuvXCYyAmDipfstxckgHM+H+/DSVWcuD7WaeJtE5gA1SYZCzTkyJHKqnXbRlDB+8IVG+N7qQELfqVRdkaim6kaK3jgUJD4MP2QFNuppJOKixe9OAp7uiXJxo0bvfv3739b07RLwkNXHgXFh6cn8hpJkLBFCASNwv8Jpq1Q/h5k5cc95SNdZEyY33bpf69C2GM+RYnbaRXvkeauKI+AJwgnTFZwQAhw2QJEsUkS+pYpybOF6xZvtldMkaKiot+DMP+G71GEeAMZDiNoWVYZCPIAfAd2GMZtF8P7YlhnHZTv0nW9dN++faVDhw5NPFhRDciIMNd0GdBUUrIWLGErM57oYJFdrw6vEMsfPSuNGDhcITgGB+DNZjBh34EtW6hw9kmX77/a6axSLVauXNnVNM05ILaDILwfoWg9TD+DQDeD9jeBq97arVu3Omt+y8hp//70wuampq0H55Afq9ocn75MVXBTTQVRW3KitxFEaSYI84Ft0BuvBYULGh/Ya1JFVjAPOUw1GZQm0SU+FzAC+HNYsRRM6Yx9eeKpbqOKEwoKxEgXLVrUAuLFUGlpaXltW8BUyYgw0QCu7jrgGS9V7sAOq5VlZlqScCaJ3p4TXw844vCq5KLpDC9v7F49coLw1Z7AnUcDi9HJGJa8tcW41VPDpQ2X6L+yFtjdZXB2CQmNl5SdB1e2Apc4BJPMUAt415z+RhfP6RZYRhAimlS3NbJa+HRGAkExp2D86sudogZLxoQZjZJ3u58vy+TTTNCuAnPKRm4dawKeSL+XkbIAf7pg/Jq7wqUNlzqrx9w9reuNZD95Txesq8DoxhVlUqDL9nvYMVMWCJIyKksr+FeaEE85qzZo6sRi7p7W4xpVkdMhXsqxUh2RvhGD9eFCyAOW4DcolFkQ8oTPn5BUKDRoEvldh/HFSVWy13cyLsxdL3bvDrnOPF2lbSFQd0pdkkGBzJELuXvtlqbthk4K90w/UcmoK984vaOXSvknXXNF6RKfjArTY+ZepinsCsN0RekSn4y5cjlrpFJyeN3HHo0NCyVtLTmhdrru1h8htivncvea7W1OeFeeMWHumdb9PMgoP2CM5kKc5JTGAqJ6KYnhO4lUZJ9JuFYvRi2pcxSFEcviu3f6ZbuhQye5wkwHu6Z1fyDLwx6vMBJYPymIVLzkYMGVpKzZYMKVbNjLpEZiPuHBjhbcsnaXl+4HYdavJsR0kxFhyimF2h419KZHZb+In/SEl+1vewM53HwE7ByIGBvRXWxsYXK+u6ys7IQXZkaSn58J8VNJz0j0nEMK1jKUdQYpbTYU3sNxd0XZaMmIMFsQfL6hbCUT9cgAIQbyComk+IDeZBMklxORjAiT+kzIJ6kvsdQksfRm8IGM1/u71DMyIsxSk0kIGBPeJIUhL+MB0KdrLRs7GRGmGeIYqO9LeC8zZcRbiqOaYDDqWs3GTGZcecWBIJjBnxONaoudsv2HVxFfWTGRzK0iasxkRJgd7t5WwQhbrqmJrCC68nLSbOt04itFceogVtWdKk+ZeWBynZMxf7nrhW5XUUneVBhVEjX8UMjOuZpLyvMHQJbeG97nO0saN5GWn4M8z61gTxcHX+3eJBSQCz0665JUzyKJnQ0jFZ9uvImEu72J3Wu2tnS7vaWL/OtXHwB9zUhaYpAIHXVhijsdmRpH7J0xYSLCYNNNIdfqimsBXeKTUWG2/s13e7glHra4DOJTX11cYlEnpmvXtK5/9uvK/dgv061LTx6MMS0u9pQExak6N0wt14x6/jZt2mwNnUQadAxaJ8LEWyx8POcpj8pux76ZCbtnulQGM8L4DyKV5CfI3h9uc1vxR05Jg6POgr0t/zvAp+cGJqmK/J2qUMW9Byh5EoVBuspIyOQbORcXFowv3uAUNyjqNAsBN053v9hltEKUSR6ddbJAnDjSm+vea45XZ6S8wrq89YS1tfbIk9qkTlMQSolsNa74NYvTi0KmfNzkEkcwkz4PIxpk7hhTuR2NUkdXKYFjecAQdJdT1OCoV6d9z8udW9OgeoWgbDBotgvYzo6U0jyIRWONJeUShaAhDgoiH2v16zUNdlSOenm68Y7KskPrmoeIbCoU5mOSahaXrjSTxGLkQNtxq39Ej+QUubi4uLi4uLi4uLi4uLi4uLi4NFwI+f/GcXgqJm2kuAAAAABJRU5ErkJggg=="/>
          <p:cNvSpPr>
            <a:spLocks noChangeAspect="1" noChangeArrowheads="1"/>
          </p:cNvSpPr>
          <p:nvPr/>
        </p:nvSpPr>
        <p:spPr bwMode="auto">
          <a:xfrm>
            <a:off x="21272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TW" altLang="en-US"/>
          </a:p>
        </p:txBody>
      </p:sp>
      <p:sp>
        <p:nvSpPr>
          <p:cNvPr id="3" name="AutoShape 2" descr="C:\Users\9902899\Desktop\資中毛建祥\C計畫圖C-01.jpg"/>
          <p:cNvSpPr>
            <a:spLocks noChangeAspect="1" noChangeArrowheads="1"/>
          </p:cNvSpPr>
          <p:nvPr/>
        </p:nvSpPr>
        <p:spPr bwMode="auto">
          <a:xfrm>
            <a:off x="155575" y="-274638"/>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TW" altLang="en-US"/>
          </a:p>
        </p:txBody>
      </p:sp>
      <p:sp>
        <p:nvSpPr>
          <p:cNvPr id="46" name="矩形 45"/>
          <p:cNvSpPr/>
          <p:nvPr/>
        </p:nvSpPr>
        <p:spPr>
          <a:xfrm>
            <a:off x="0" y="1168897"/>
            <a:ext cx="7587858" cy="45719"/>
          </a:xfrm>
          <a:prstGeom prst="rect">
            <a:avLst/>
          </a:prstGeom>
          <a:solidFill>
            <a:srgbClr val="FFC8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41" name="TextBox 2"/>
          <p:cNvSpPr txBox="1"/>
          <p:nvPr/>
        </p:nvSpPr>
        <p:spPr>
          <a:xfrm>
            <a:off x="649887" y="242363"/>
            <a:ext cx="8734745" cy="923330"/>
          </a:xfrm>
          <a:prstGeom prst="rect">
            <a:avLst/>
          </a:prstGeom>
        </p:spPr>
        <p:txBody>
          <a:bodyPr wrap="square" lIns="0" tIns="0" rIns="0" bIns="0" rtlCol="0" anchor="t">
            <a:spAutoFit/>
          </a:bodyPr>
          <a:lstStyle/>
          <a:p>
            <a:pPr>
              <a:lnSpc>
                <a:spcPct val="150000"/>
              </a:lnSpc>
            </a:pPr>
            <a:r>
              <a:rPr lang="zh-TW" altLang="en-US" sz="4000" b="1" dirty="0">
                <a:solidFill>
                  <a:srgbClr val="000000"/>
                </a:solidFill>
                <a:latin typeface="微軟正黑體"/>
                <a:ea typeface="微軟正黑體"/>
              </a:rPr>
              <a:t>帶入系統課檔需注意事項</a:t>
            </a:r>
          </a:p>
        </p:txBody>
      </p:sp>
      <p:grpSp>
        <p:nvGrpSpPr>
          <p:cNvPr id="21" name="群組 20"/>
          <p:cNvGrpSpPr/>
          <p:nvPr/>
        </p:nvGrpSpPr>
        <p:grpSpPr>
          <a:xfrm>
            <a:off x="12344104" y="270848"/>
            <a:ext cx="5437055" cy="1096605"/>
            <a:chOff x="12212715" y="340543"/>
            <a:chExt cx="5437055" cy="1096605"/>
          </a:xfrm>
        </p:grpSpPr>
        <p:sp>
          <p:nvSpPr>
            <p:cNvPr id="22" name="Freeform 24"/>
            <p:cNvSpPr/>
            <p:nvPr/>
          </p:nvSpPr>
          <p:spPr>
            <a:xfrm>
              <a:off x="12212715" y="340543"/>
              <a:ext cx="904699" cy="1096605"/>
            </a:xfrm>
            <a:custGeom>
              <a:avLst/>
              <a:gdLst/>
              <a:ahLst/>
              <a:cxnLst/>
              <a:rect l="l" t="t" r="r" b="b"/>
              <a:pathLst>
                <a:path w="1180172" h="1430512">
                  <a:moveTo>
                    <a:pt x="0" y="0"/>
                  </a:moveTo>
                  <a:lnTo>
                    <a:pt x="1180173" y="0"/>
                  </a:lnTo>
                  <a:lnTo>
                    <a:pt x="1180173" y="1430512"/>
                  </a:lnTo>
                  <a:lnTo>
                    <a:pt x="0" y="1430512"/>
                  </a:lnTo>
                  <a:lnTo>
                    <a:pt x="0" y="0"/>
                  </a:lnTo>
                  <a:close/>
                </a:path>
              </a:pathLst>
            </a:custGeom>
            <a:blipFill>
              <a:blip r:embed="rId4"/>
              <a:stretch>
                <a:fillRect/>
              </a:stretch>
            </a:blipFill>
          </p:spPr>
        </p:sp>
        <p:sp>
          <p:nvSpPr>
            <p:cNvPr id="24" name="TextBox 25"/>
            <p:cNvSpPr txBox="1"/>
            <p:nvPr/>
          </p:nvSpPr>
          <p:spPr>
            <a:xfrm>
              <a:off x="13117413" y="773429"/>
              <a:ext cx="4532357" cy="236668"/>
            </a:xfrm>
            <a:prstGeom prst="rect">
              <a:avLst/>
            </a:prstGeom>
          </p:spPr>
          <p:txBody>
            <a:bodyPr wrap="square" lIns="0" tIns="0" rIns="0" bIns="0" rtlCol="0" anchor="t">
              <a:spAutoFit/>
            </a:bodyPr>
            <a:lstStyle/>
            <a:p>
              <a:pPr algn="r">
                <a:lnSpc>
                  <a:spcPts val="1800"/>
                </a:lnSpc>
              </a:pPr>
              <a:r>
                <a:rPr lang="en-US" sz="1800" spc="359" dirty="0">
                  <a:solidFill>
                    <a:schemeClr val="bg1">
                      <a:lumMod val="50000"/>
                    </a:schemeClr>
                  </a:solidFill>
                  <a:latin typeface="Gen Jyuu Gothic Light" panose="020B0103020203020207" pitchFamily="34" charset="-120"/>
                  <a:ea typeface="Gen Jyuu Gothic Light" panose="020B0103020203020207" pitchFamily="34" charset="-120"/>
                  <a:cs typeface="Gen Jyuu Gothic Light" panose="020B0103020203020207" pitchFamily="34" charset="-120"/>
                </a:rPr>
                <a:t>CHINESE CULTURE UNIVERSITY</a:t>
              </a:r>
            </a:p>
          </p:txBody>
        </p:sp>
      </p:grpSp>
      <p:sp>
        <p:nvSpPr>
          <p:cNvPr id="10" name="矩形 9"/>
          <p:cNvSpPr/>
          <p:nvPr/>
        </p:nvSpPr>
        <p:spPr>
          <a:xfrm>
            <a:off x="14460927" y="4943826"/>
            <a:ext cx="1852516" cy="481318"/>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nvGrpSpPr>
          <p:cNvPr id="36" name="群組 35"/>
          <p:cNvGrpSpPr/>
          <p:nvPr/>
        </p:nvGrpSpPr>
        <p:grpSpPr>
          <a:xfrm>
            <a:off x="14078790" y="4207521"/>
            <a:ext cx="764274" cy="764274"/>
            <a:chOff x="4845254" y="3985146"/>
            <a:chExt cx="764274" cy="764274"/>
          </a:xfrm>
        </p:grpSpPr>
        <p:sp>
          <p:nvSpPr>
            <p:cNvPr id="37" name="橢圓 36"/>
            <p:cNvSpPr/>
            <p:nvPr/>
          </p:nvSpPr>
          <p:spPr>
            <a:xfrm>
              <a:off x="4845254" y="3985146"/>
              <a:ext cx="764274" cy="764274"/>
            </a:xfrm>
            <a:prstGeom prst="ellipse">
              <a:avLst/>
            </a:prstGeom>
            <a:solidFill>
              <a:srgbClr val="FFC000"/>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43" name="TextBox 9"/>
            <p:cNvSpPr txBox="1"/>
            <p:nvPr/>
          </p:nvSpPr>
          <p:spPr>
            <a:xfrm>
              <a:off x="4999794" y="4182617"/>
              <a:ext cx="455195" cy="369332"/>
            </a:xfrm>
            <a:prstGeom prst="rect">
              <a:avLst/>
            </a:prstGeom>
          </p:spPr>
          <p:txBody>
            <a:bodyPr wrap="square" lIns="0" tIns="0" rIns="0" bIns="0" rtlCol="0" anchor="t">
              <a:spAutoFit/>
            </a:bodyPr>
            <a:lstStyle/>
            <a:p>
              <a:pPr algn="ctr">
                <a:spcBef>
                  <a:spcPct val="0"/>
                </a:spcBef>
              </a:pPr>
              <a:r>
                <a:rPr lang="en-US" altLang="zh-TW" sz="2400" b="1" dirty="0">
                  <a:latin typeface="微軟正黑體" panose="020B0604030504040204" pitchFamily="34" charset="-120"/>
                  <a:ea typeface="微軟正黑體" panose="020B0604030504040204" pitchFamily="34" charset="-120"/>
                </a:rPr>
                <a:t>2</a:t>
              </a:r>
            </a:p>
          </p:txBody>
        </p:sp>
      </p:grpSp>
      <p:sp>
        <p:nvSpPr>
          <p:cNvPr id="27" name="矩形 26"/>
          <p:cNvSpPr/>
          <p:nvPr/>
        </p:nvSpPr>
        <p:spPr>
          <a:xfrm>
            <a:off x="2103121" y="4608122"/>
            <a:ext cx="7767020" cy="1107828"/>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nvGrpSpPr>
          <p:cNvPr id="15" name="群組 14"/>
          <p:cNvGrpSpPr/>
          <p:nvPr/>
        </p:nvGrpSpPr>
        <p:grpSpPr>
          <a:xfrm>
            <a:off x="1635005" y="4010050"/>
            <a:ext cx="764274" cy="764274"/>
            <a:chOff x="4845254" y="3985146"/>
            <a:chExt cx="764274" cy="764274"/>
          </a:xfrm>
        </p:grpSpPr>
        <p:sp>
          <p:nvSpPr>
            <p:cNvPr id="11" name="橢圓 10"/>
            <p:cNvSpPr/>
            <p:nvPr/>
          </p:nvSpPr>
          <p:spPr>
            <a:xfrm>
              <a:off x="4845254" y="3985146"/>
              <a:ext cx="764274" cy="764274"/>
            </a:xfrm>
            <a:prstGeom prst="ellipse">
              <a:avLst/>
            </a:prstGeom>
            <a:solidFill>
              <a:srgbClr val="FFC000"/>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4" name="TextBox 9"/>
            <p:cNvSpPr txBox="1"/>
            <p:nvPr/>
          </p:nvSpPr>
          <p:spPr>
            <a:xfrm>
              <a:off x="4999794" y="4182617"/>
              <a:ext cx="455195" cy="369332"/>
            </a:xfrm>
            <a:prstGeom prst="rect">
              <a:avLst/>
            </a:prstGeom>
          </p:spPr>
          <p:txBody>
            <a:bodyPr wrap="square" lIns="0" tIns="0" rIns="0" bIns="0" rtlCol="0" anchor="t">
              <a:spAutoFit/>
            </a:bodyPr>
            <a:lstStyle/>
            <a:p>
              <a:pPr algn="ctr">
                <a:spcBef>
                  <a:spcPct val="0"/>
                </a:spcBef>
              </a:pPr>
              <a:r>
                <a:rPr lang="en-US" altLang="zh-TW" sz="2400" b="1" dirty="0">
                  <a:latin typeface="微軟正黑體" panose="020B0604030504040204" pitchFamily="34" charset="-120"/>
                  <a:ea typeface="微軟正黑體" panose="020B0604030504040204" pitchFamily="34" charset="-120"/>
                </a:rPr>
                <a:t>1</a:t>
              </a:r>
            </a:p>
          </p:txBody>
        </p:sp>
      </p:grpSp>
      <p:pic>
        <p:nvPicPr>
          <p:cNvPr id="19" name="圖片 18"/>
          <p:cNvPicPr>
            <a:picLocks noChangeAspect="1"/>
          </p:cNvPicPr>
          <p:nvPr/>
        </p:nvPicPr>
        <p:blipFill rotWithShape="1">
          <a:blip r:embed="rId5">
            <a:extLst>
              <a:ext uri="{28A0092B-C50C-407E-A947-70E740481C1C}">
                <a14:useLocalDpi xmlns:a14="http://schemas.microsoft.com/office/drawing/2010/main" val="0"/>
              </a:ext>
            </a:extLst>
          </a:blip>
          <a:srcRect t="33602" r="41138" b="62900"/>
          <a:stretch/>
        </p:blipFill>
        <p:spPr>
          <a:xfrm>
            <a:off x="9232117" y="1864495"/>
            <a:ext cx="6937971" cy="302558"/>
          </a:xfrm>
          <a:prstGeom prst="rect">
            <a:avLst/>
          </a:prstGeom>
          <a:ln w="28575">
            <a:solidFill>
              <a:schemeClr val="tx1"/>
            </a:solid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169100089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文字方塊 32"/>
          <p:cNvSpPr txBox="1"/>
          <p:nvPr/>
        </p:nvSpPr>
        <p:spPr>
          <a:xfrm>
            <a:off x="741254" y="1609393"/>
            <a:ext cx="16373265" cy="1846659"/>
          </a:xfrm>
          <a:prstGeom prst="rect">
            <a:avLst/>
          </a:prstGeom>
          <a:solidFill>
            <a:schemeClr val="bg1"/>
          </a:solidFill>
          <a:ln w="19050">
            <a:noFill/>
          </a:ln>
        </p:spPr>
        <p:txBody>
          <a:bodyPr wrap="square" rtlCol="0">
            <a:spAutoFit/>
          </a:bodyPr>
          <a:lstStyle/>
          <a:p>
            <a:pPr algn="just">
              <a:lnSpc>
                <a:spcPct val="150000"/>
              </a:lnSpc>
            </a:pPr>
            <a:r>
              <a:rPr lang="zh-TW" altLang="en-US" sz="2800" b="1" dirty="0">
                <a:latin typeface="微軟正黑體" panose="020B0604030504040204" pitchFamily="34" charset="-120"/>
                <a:ea typeface="微軟正黑體" panose="020B0604030504040204" pitchFamily="34" charset="-120"/>
              </a:rPr>
              <a:t>老師及上課時地異動維護</a:t>
            </a:r>
            <a:endParaRPr lang="en-US" altLang="zh-TW" sz="2800" b="1" dirty="0">
              <a:latin typeface="微軟正黑體" panose="020B0604030504040204" pitchFamily="34" charset="-120"/>
              <a:ea typeface="微軟正黑體" panose="020B0604030504040204" pitchFamily="34" charset="-120"/>
            </a:endParaRPr>
          </a:p>
          <a:p>
            <a:pPr algn="just">
              <a:lnSpc>
                <a:spcPct val="150000"/>
              </a:lnSpc>
            </a:pPr>
            <a:r>
              <a:rPr lang="zh-TW" altLang="en-US" sz="2400" b="1" dirty="0">
                <a:latin typeface="微軟正黑體" panose="020B0604030504040204" pitchFamily="34" charset="-120"/>
                <a:ea typeface="微軟正黑體" panose="020B0604030504040204" pitchFamily="34" charset="-120"/>
              </a:rPr>
              <a:t>新增：</a:t>
            </a:r>
            <a:r>
              <a:rPr lang="zh-TW" altLang="en-US" sz="2400" dirty="0">
                <a:latin typeface="微軟正黑體" panose="020B0604030504040204" pitchFamily="34" charset="-120"/>
                <a:ea typeface="微軟正黑體" panose="020B0604030504040204" pitchFamily="34" charset="-120"/>
              </a:rPr>
              <a:t>於查詢後，</a:t>
            </a:r>
            <a:r>
              <a:rPr lang="en-US" altLang="zh-TW" sz="2400" b="1" dirty="0">
                <a:latin typeface="微軟正黑體" panose="020B0604030504040204" pitchFamily="34" charset="-120"/>
                <a:ea typeface="微軟正黑體" panose="020B0604030504040204" pitchFamily="34" charset="-120"/>
              </a:rPr>
              <a:t> (1)</a:t>
            </a:r>
            <a:r>
              <a:rPr lang="zh-TW" altLang="en-US" sz="2400" dirty="0">
                <a:latin typeface="微軟正黑體" panose="020B0604030504040204" pitchFamily="34" charset="-120"/>
                <a:ea typeface="微軟正黑體" panose="020B0604030504040204" pitchFamily="34" charset="-120"/>
              </a:rPr>
              <a:t>先點選課程名稱，</a:t>
            </a:r>
            <a:r>
              <a:rPr lang="en-US" altLang="zh-TW" sz="2400" b="1" dirty="0">
                <a:latin typeface="微軟正黑體" panose="020B0604030504040204" pitchFamily="34" charset="-120"/>
                <a:ea typeface="微軟正黑體" panose="020B0604030504040204" pitchFamily="34" charset="-120"/>
              </a:rPr>
              <a:t>(2)</a:t>
            </a:r>
            <a:r>
              <a:rPr lang="zh-TW" altLang="en-US" sz="2400" dirty="0">
                <a:latin typeface="微軟正黑體" panose="020B0604030504040204" pitchFamily="34" charset="-120"/>
                <a:ea typeface="微軟正黑體" panose="020B0604030504040204" pitchFamily="34" charset="-120"/>
              </a:rPr>
              <a:t>輸入該課程上課時間地點資料，</a:t>
            </a:r>
            <a:r>
              <a:rPr lang="en-US" altLang="zh-TW" sz="2400" b="1" dirty="0">
                <a:latin typeface="微軟正黑體" panose="020B0604030504040204" pitchFamily="34" charset="-120"/>
                <a:ea typeface="微軟正黑體" panose="020B0604030504040204" pitchFamily="34" charset="-120"/>
              </a:rPr>
              <a:t>(3)</a:t>
            </a:r>
            <a:r>
              <a:rPr lang="zh-TW" altLang="en-US" sz="2400" dirty="0">
                <a:latin typeface="微軟正黑體" panose="020B0604030504040204" pitchFamily="34" charset="-120"/>
                <a:ea typeface="微軟正黑體" panose="020B0604030504040204" pitchFamily="34" charset="-120"/>
              </a:rPr>
              <a:t>輸入完畢後點選新增，即完成新增上課</a:t>
            </a:r>
          </a:p>
          <a:p>
            <a:pPr algn="just">
              <a:lnSpc>
                <a:spcPct val="150000"/>
              </a:lnSpc>
            </a:pPr>
            <a:r>
              <a:rPr lang="zh-TW" altLang="en-US" sz="2400" dirty="0">
                <a:latin typeface="微軟正黑體" panose="020B0604030504040204" pitchFamily="34" charset="-120"/>
                <a:ea typeface="微軟正黑體" panose="020B0604030504040204" pitchFamily="34" charset="-120"/>
              </a:rPr>
              <a:t>時間地點動作</a:t>
            </a:r>
          </a:p>
        </p:txBody>
      </p:sp>
      <p:pic>
        <p:nvPicPr>
          <p:cNvPr id="4" name="圖片 3"/>
          <p:cNvPicPr>
            <a:picLocks noChangeAspect="1"/>
          </p:cNvPicPr>
          <p:nvPr/>
        </p:nvPicPr>
        <p:blipFill rotWithShape="1">
          <a:blip r:embed="rId3">
            <a:extLst>
              <a:ext uri="{28A0092B-C50C-407E-A947-70E740481C1C}">
                <a14:useLocalDpi xmlns:a14="http://schemas.microsoft.com/office/drawing/2010/main" val="0"/>
              </a:ext>
            </a:extLst>
          </a:blip>
          <a:srcRect t="16253" b="35849"/>
          <a:stretch/>
        </p:blipFill>
        <p:spPr>
          <a:xfrm>
            <a:off x="2038839" y="3899752"/>
            <a:ext cx="14210322" cy="4945295"/>
          </a:xfrm>
          <a:prstGeom prst="rect">
            <a:avLst/>
          </a:prstGeom>
        </p:spPr>
      </p:pic>
      <p:sp>
        <p:nvSpPr>
          <p:cNvPr id="2" name="AutoShape 2" descr="data:image/png;base64,%20iVBORw0KGgoAAAANSUhEUgAAAKYAAACmCAYAAABQiPR3AAAAAXNSR0IArs4c6QAAAARnQU1BAACxjwv8YQUAAAAJcEhZcwAADsMAAA7DAcdvqGQAADFASURBVHhe7Z0JgBTFvf+rqo859uRcbrxQ5IZFLg8OUfGMF0hQI0pAjc88X0y8I6IxJv/4TIyJAqIYVFQ8UQSfF6LIsYCgwKKCcp/LvbuzM91dVf/fr6cHlmXO3dnZXbY/0DvT1T09Pd3f/h1V1dXExcXFxcXFxcXFxcWlMUCd1zpHzBvalQv5kJDkVCnk+54c8g86dEGZs9ilkcGc1zpFzB5WYHH5supTRus6O8uTpT5mlZH7nMUujZB6IUyuyq6aRnvzICeWKQixBJGUjHQWuzRCakWYcv5g7/b3C/3ObGKE1IjKiJTOPLwySn3OXELgc1S8NyhHzhqpOEUuDZy0ChMFYswd/HuznP7YgmWvNz8YOklOKdScxTGxnNfKQKyZFOLj8zqZcwZ/YCn6Zitrz1fGnHMHOYtcGjBpFWZo7uBfKAp9XNNZe01jbVQPeZi3zbnFWZx2loPohaU8o/mVSyEUaKJ6lYFMUf99+I1zWjiruDRQ0ipMKuTZTFV0jBMtC0we/KeM3F0x+9yTnVXSSq+OuTcwSi7iIfg+LokVFEShpJfHrxQ4q7g0UNIqTIWy74XBCXUqoVCcTGOdVI3dES6Jjuq8VgYEFxfx8fA2ksvfUVgxEpuqoEou5WZuiUPhEpeGSlqFWbJfe10KuVSBRCaCBHFC6Dmh/INh/Zyi45BSloOgOYt8DAQGpSXhmehw07pd1Vk3CzJ4JHIxCEtM9V/11dbwnEtDJa3CbP2rT8qlFE+AWHjE4nHIYiDezNGo+ANkzXq49Fj2efSVlkneZQojqpcR00C7S/7lLD4OMXdYF3i5DUUfQYHPwveuhu95zinKKP8zoJ1v3IDcpnecldPs7h4FWRjFOItcqkHaDx5m4Wa7nFcgARplGWFrxtDdChkENzvQc9mCVXZhFeQnw/NMw7pBCnKSIPxT7/KvPqGTSHgDVTDnnPdn1aPeH9k+Wkv8IZaQY2D7r9mFGeLX5+ScTqW8TpFkMOzESeAe4C3ZAYsWK4y+2WJh6bJJcC2F13ZJllq5qkPzhvWhgn+uMpaHFhOFAy/S5KJ/1hVfLnNWqzYgzL+rXvUuC5IeBFw6MYL8Q61ZaCQbtKTCLqxlRo4kSrMdWbfBIbxfYawthCOY69ngQWXwoy0hSqF4qkk8k15ctK80vNQlGdLqyiN4Lv78Gzg5/6AQK6JoFK+CZ+tDfw5d56xSIyCleh1EuV/1KAQncOElFqePZUqUE+G4Nd2e/SCl7BnwBm3x4sN6V0zCcML3YL1RnDmQkN2tkdALEwpJ8g0OLrVjMRFs/eEV9Hoh5YWUsO9VKZ6jly3Y5SyuMWLesHMtzsdSrKQidLp+2fxFzqJaZ3z/7GtUlb4GR0+L1AjEA8JftJ6Tpnxd/ohT5JKApISJTX0h3+6LYOVziULW6z46q7H2/LnhgoKs7EDgCxBbX55k5IiJILj67bD+8KmLy753il3ikJQrN317bmeUzdb96n2MsGlGOZ1vfjj4SjF3hMdZpdGQXRa4Dl4KRQrpDLp2dPmUyoudIpcEJBTm8uWFGmX0Lk2nKraswMVPdZ31hYzmLUsEXwm9f24fZ9UTBnDPdPBgu97/mONz0+C8fMrkBAidaRIe/BjQNTFCe2J8Gi5xiUdCVy5BmOaunA2aRjvYzYwOmGkrml3neEgK+fSOveSJk29eEHQWNzjuHEE85qHcIZKKy2G2NyUyHzS0F37mYkHFZ4rqX8zN4LXgwqejBUwVbDOwBJ2n5x6+6pmPSMgpdolBQmEiwQ8G/9Gjs0dx9UhLSwQFAijMvk1D3goJyFSnOCmWTyn0d/CaZ0iLDBBSdILNNAVrpcHXBISkO2F+HVwQS/I/+G4LfZNw52Np5/Zzve25VJ9UCL0Sfo5eOaHB+BBiQ1MQuQretoFf27YaugwnQJy8I0Olo6euIKZT7BKDpIQpZ3XReXbBWCnFPaqunCrAcopKZgOrhLgh3lIv/SKpzr17X+jVRRJzlJBsFGy9E8RfqgYqxIp43CHcMuewBkzYXAnW+WtG6UzVQ97Pv371AXsjaeLX5+adzIR4G35Cb0xmookO98lOYOC1OtYSUWEDFpdPTF5U+oBT5BKHpOIdOqrYUC+ZP9ViZLhliCeFlKUquHGsREaXjmdNUpIw2/zxhV4tdk3r/oQg/BOvrkwEMZ6JosRlBog9aAhSARO+Ym8hO1xgNEtX2YVgcV4IBchnO5/vep2cRdLVIZhqUvzFA6JERxBLc/aFAn+qK0o8RPB7OOVyebjEJRF4zFLGmDO0EE7XfYyRS2HWB2ZtriLJuHj1lLuf73k2xG//9uu0J4oAhZcKKFJdpSBgwbmgMwRV7m0zblXcjh6JuH1gzqVwab4FR8GbTH1kdQlbW/mTavAhzxRVbHOKXeJQrQwRYskVWpa8kQs5SBDRT9G1MfFEWTKt25WKIt71arRn0JQpixJB4YTgsyBRxa+zm1VivbZj2pkdw0urh6AULXGtihLBiwpCn3WuKJOnWhYzFUqe73E5U8l/QABN0F2nCx8EhSDULy0uRrUav2a3U5w0Ewpb+5m37H2wZudX10UnC2bkUtI7n/36cMweUy7HUqt1arte7N6dMvJvOPlpFSWCsSi49vNg+09tnN7R6xQnjUcJqVTKLGe2VoHQxRKCf+HMuiRBrQlz1d96ZFEh/6rrtD1m17VBCM64prAx2TLnJqcoaQ779huQsO2zk7daBONLSA1XVOiq68ZToNaE2bqJHKkq9OIQ3ideS0RiQ8nJ/Vue69k2PJcc/1lAguBevwlXUNUe4cSHLPzPgkMHnSKXJKgVYW6c2NHLqLwT6yVrO7HA+k5dZx29Ok/5bkzYu0/Axx6sLauJmwWjboIyl4RLXJIl5ikRnw4r4CHZ1bKEDpf9UXlRSRVBylSPvpJd9Em5U3oMJdO6X0GYfAtWTqpbWE3BaiTI9FfoUrk4N8UqpFvPzv5UZfT8ZHsKpQJaSyHlZqaKAc8uCKSty19jIKrFDH0wuBsPinmKSj7z5qjzvH7lo6OTOo9p9AszZL6Eo184HzkGQeSlHk3JiCgRM5xYFVqSn2kXpIAg9OWYNes1BC0xHIM1rihTJ6owmUIfUP1Kb2x6tCo4sXBMocgE84xQRfeya0OadlzSseX5Lk3hhPSQcepg0EyjNQknBvHBk2uvF2dF/Ca0mmCdzg6XpADjH3Mpf8LvqAreLmGaJgkZoWpN+FkwxB86m3NJgain25wzZKmqs372AFcxUL0KMQLmk57Lv/yDU2RTMr1bZ8npfEWhrfCWg6rgF2Il+8Fyy27iy/UpJNvLohotXI7rVRiS+HRK8rNUW6TRQGGGDD6rYPxa7C+ZErednf2/CqO/q+zOhRBEVVVy4fkjyCkdTyVcpNaHBO/aDFQEdmwr2Trk2offWe8UuyRJ1NNszRnyoOJT/oR9aqIC6uCWDJpcXum7/Iv/c0ptdk7u0Z+pchFjEGVWURt+GdZnbt0PVgi2jfMUTGFBvkqaZClHEiW0jiiSnQdNUhoICwIXNQFhtoJ1o6HZzZWyqGDc6v5OUdKMH5gzSGVyLnxxHu5DRJRXXnYVuWD4Jagy2yenBN4kzzlk4rQf7XOtK8wUierKlYB82gpYj5um+BHit20wba00bTMNvpJL8ZuqokQUJnWPRo8TJYKCKwtxYoAoj7pnSfYcMsmBsqMWicPbXShKCBtwHZxwfZy3O3c46x2D/X0yasybiOcXly4C67wCv0NI2DewdldeehU5f+hFRMLOiFCICMNIbQoG8YfkG0bAvQmtGkQ9xzVhx7Tu52VpdEEoSksPnngUIFrCsCgrE7acuRAi7AKhHgZLWXkd3Bp2HTu5pW6/Vt06dpszOP+hYNzazk5RSoDVvFGlYgaoklx12dXkgvMvBiMJaVyqlrISTNcw3OnjOXvMSqfIJUnSXo8J0aKJojxeeOGYMdvHiN9TaSzMI0hScsgiW/YZRyzlMcD66O6xY3JMqUgatfoqGSS35lNFW3/1FdeQ8yGurKkoXWpG2oVJqQxAiFYaTZgIWrvWTTS7E0bV8w5Ztd0Xsyq4XtMchTTLiR5fIvh9MFW7G9y0ooptt437zRfDL7iEUPhCV5R1S9qFqTP1EGhvD3Yijgaebh3cbpum0cVZ9WMRUbbITTj+K6672XlbLbp17RkgKiZhrijrmrQL0+LBfRAuboX8ISa2OCGLtsUZ1a2HiYiyJYgyhgE+AlwMhDJa7MxWC4lVQq4m6wVpF2aLX/9QChZnQyyLGQFFhwlLm4hbd8or0wwtZU5iS4nfZIKmLFNGHbAraaS0Yl4l1cGCnVKwv34d8FD3M9jDXW4lE9N/jjNBtXc6OPecLqEPhzwB01PGB+ceM/YlpD5FQaynTGTmAA9YTowdK+sB3+IgrM1z1aS2ocC6QoqfqTBr5Mq5IPtRTMl8ZyKwAwsXvFQyWie3NFPG74GD+oxKOsccl7Q+k7Iwy98b1Mb8cOgkRaoLdJ3dp3uU/yFM+cj4cMiR5kCPwj4RQibVawdFGGu9ZLukoYgh4y9qffsPm5yiakEZKRaWZaSlK5yi4KgIG/Sgsd8pyRjKxC7XwnePhYBf45I9TCam8ASRekLSwsRBV0NzBo/VNP3/VJ0+DFaquYV3M4Y40TysCSjsSLt5k5u/3QQWY6GGgV8tg6IOmSBLSY+r7E8VVSUL4ZeW2AFrTWEML5al7LxxNbphLmUe7NoeQqlHiQqXWbja7mJGKkY5SxsMSQkz+MF5nUz/njmqwqZrKu2GgsR+kJWBA3BMARySV7BZsbalqeAXC7nZ4yOznaJqQ/tev5dQZRbRYldLJQMDUUrTLJMKed0pyhhUEQ8TlZ1p32+MZwQvMkkeIA90bh1eo2GQlDBVRfmb5lMvwGqUqsPE4GAHZpDvk1y85BTbeCX7nAvxDbZh1yYqDr3J5Ix0DYTAGJ8qDHMLA/NZbUDYcLG8q/e7foFTUjOmFPrZywMeUGb0G0ne7ZnvlB6HMrHr1XC0b7JFGQHfK7QTZex3TkmDIKEw5fLL/FQl/QlYyUiCYgsSBQfGygjxufA6Qr/iy8XhpWHsDruMPI+tPbUlTbsZUshNgsuXnaIaA1bze2nJB7llCYadNyqBvwPrD8BJO6/Ht9szj054KLSOKeZDTlHNydbOIir5o9TZLFrmWUZfPuvP5NXCc8isLkfHtA+78MeJwjTbUlYGPZdCbiV/7DzQKan3JLaYfedUwIn6EQJp+yRgokEZBU8l14BSx+wuD12rX7og6ggToly8wjlZUhtWM7JFCCmmFIwv3uDMpgV14JhXiOT3SSlCEcsZrtCSkLZ7yFaZbU97pdceUAmFaq+jayBKY4MiyY20701b7MI0QKm4CVyy144ZVXYa9aj3M6nOYaHsz8CS3kne7teOKvJhWKfzMdYyAloUheYwyh4iEwfXLE7JEEkpxpgzpD+sOVlltJfJxRZK5RTNHiF4YUL3ueP5LiO8qvIWHNKsqP0zYQ/KgoJs2WscyTlwLbSGpxbEHn4Tq5kMLpbuLTEvOPPeH2plfHNr8aujqUKfYAo9abvpJa+bJ5MvRSuyRWTZ+9iGVpD+Sgm5TttEOrMDWN001+L0bu/Z16dvcNaXB53BCF8KwsqzOxtEwIMFx8gWnSkPkXLTT0otjZTDpRIRZ+WzG37PhUXGk8eLp9tz9ZjKux4X8cn5zcyg1dpSyMGsSxakdCvqnmk9/grG5J5o95ZXR5h2Rw4wXkKKq1uOW5OeOC4GcsVf23wY7P/P52W3a4rNLKLA3il4QwYs4/DXBHt5im6Q88Xml+5Rpv+GDvp7WseBp6/2+wtV2L1oLWOCBxGPGgoXRysptwgpNQnBhyfYsZRzYPEAC/m90M3h5KH128OF9RNnj2sXMaNH1l5TvuvV2QVVO2mkKkxcByuvTSl+W3Dzmmec4loj55V9F7ds5XlW17WTFB599EDOFAgpxD7LpL/4+SL/105xzXllYEdGxafwo0+L6qKjETmjaEkrwHqWgUixr2vkuGsQklniSf5o8TF3HtQ3kq7HrAnsV9+Vc05vDYX4N14Njxwe5NQnCCFsYZqW+HvLsWtqf7iVf23umpervej36jFFiSiCE4/X28ynywdPmyvSN/y3kJcTiCmTFiUSOVyoUD+Eky28hHTwQ9zhg6sM5uEYwr9xkCzV66cUZ0SYSOsJ321UVHJzhUl+UOENpompTgp8zuRymsU9D4GlTeFsVYOJG72apj2WnettJU3DKYwNrgNSOMfjr+jhFNWM6YPx3vxxtuWrLpGPYvKZC8ccxdkGRFrgbULz2P3k6dPq7Rj6aL4yyjeLPn7A789+PFBxNBTDYx8tMcIagKowY+8pvQZft9GZrT2e2XKHP8f7r5M7ZsFBSk4czOMnMlhx6+phWSmNrBwNNqP/aAhmsRpMTesliIcUj6vJvxOWMZjc/G29HCEkYxYzAteaca43gdf8I5PQ8wn1NjluqrxOZDJ8J0d77n5a0Z/b1IUyBR8wFb5qkgS7zQnCz3Vmqw9YSzgzN4AbT68oEdweTpTMrK+iRDIuTAic8AxWf6pt3tjiM6X6Z6p5WpshMzVPCsKkhA7qOH9jyqPPHYNacRZ88QgcXybtoLUUYrNQ2BtOSb2kDoRZv2F7yc2UKr8glmH3B4CEza45SAb7PiHKCnLMJt2comqhUPproitYM5V+IHuUgs0mv1xao55YtY0rzEpoz2/tQZjyMPYMApnZD0AIBDBySFqZcERZVpBp5zglqTNjYDfYysUpZeLJgj/D4AHJ5QvhgvqLK0yHjXK+N18lj0jFW0B4OIzFTisVQWx0TE4kmL9pwuSP+b4dK4v+85i57LUh4usZLeX8+Uk3A1JqjYEsuoW9sXSj2q377xF/h7VOSb3FFabDvUVd+6lez+XSPPpsKBwlJBQSxEyiNz5Gl9gidLe6Jjha39SDqL6HVErnC1X5Rvi3v2wtnXmnWPrqQLFqRuxRjKf1bkMZG1NbLpxYMsAU+jIZ9SZebfUaV5gOJSFlguXxYX81pwSFCZ7P4CDM+ErBBkoNPneXspaM0TdlwVsqTAtyIUEUprRlHs9opqn/FILME0F1MV/y6lRz2cxrxbLXTpXvTznau9yjXgMBZsdaceN4poVYzn9Y8nG4oH7jChMY/cW23oeJ92JpHV8ThXFm2J1Hx7aUoMQ71bXkFs8GO4yrLCscB0lgdg9CVTQlT9HV7syjj1cV9U3Y9gpRkPMuXzxz0qGFL13RRs0ej0PUCMmdCZIpZzs1hxJB2RQyCatF6j8ZFyb27kYwfkt1Qtfq8/nsz6eT7dI3VmiepljdczyUBMqj3zyJllJFSwmiHOf5CUQU7hwXC7SgtiU1TPuVUZrHdO1C5tUf9irqW4s6jO76TsvLyR1NepNCX2vSQkVjigKFz8CWqy1SbPmx+EpQ5qdOSb0nQeSUftasWXO93+97mcFZ4Th6VpLougfivdBmy+J9O3fuvNcprjFXf7L5lK1a/pKQ4mmxY3sp2bs3ZHcSiYCC1HVGTjs1274wIqClRFH+FkT5a7CUcNnYU3UJ3+58dApKg6wOlpDlod1kSXAnWVSxk2wwD8IO4eXAjtmXuOBq+Hs4v0/csOyv4cL6T5K/Lr3s2rXjIU3THoGDqyQjTo9HB1Gam4QwbywoaLvQKU4Lw74oeWyv1uQhYoXIjp0VIMzgMcJEcL5Dez/JygrfZozSQPeNlvIW21Kmv+Ee79S0W57g1ZImOcRD5FtjL3nx8Brybul6EgBXH+66nQD8LUJsh4hkALmxqME8OaNOYsyCgtZPgPWbBPEXt2/cclx1tAkETILB0LaKiuDYdIvyrgXFrUulOsYegSMOWNFeYQ/0RcOWEqSJlvJmECWSblEi8OudOBNiUzhNzcCtD/N3JK+0uoT8s+Uwkst0270nBNw4XDhvNiRRInUiTDjBvE2bdo8ZhvEIaM9SqtxbE8Hj8UBWbGwOBIKjO3TokPYOwat5818aqu8U6dRbxgIvkCAO8w1pA7rv/4bsG903WjO0nrVNWKThpAhbl8bl9yQTmw3EHXPWiAFayxA/pHI+wylpMNSJMCP88MP6v1iWbTlldnY28fv9RyacByu5zbLETSeddFL6Ot863DR/Y345029CC5joBKOlrAgJ4uUGuUdfA5YyLMrasJSJsL8TMv2xOV1IT29LW7AxUWAfKZln3rS8wY3PWafCHDp0qNWqVbs/WZb129LS0pllZeUznOnlw4cPvwQufHSbNm1q5daJLEW5uFTx9xBRqoiqgnlGMCRJh0O7SS++mwSECkcOOy3jyMj4WpO0J3XAfpKmqo9c4O8AMzHCENwhUxhM0BfDBQ2LTB7PeoOcOJHtHtFj7hvszIumB9qRIERxkHiTnZD8lERJfiJgr4rmmkna6yHS2RsgA7MOk4E5h0h7LURyGCcaTPYRBTMlYKpNGNPI3/cVkd/t+RzeR2nxxOZHiy+Q633DyaQFia++ekbjFGbR68PB6swGS+ifZ7YlfzO6kh00ixwqqSC7d1fYFjIa6EYlCi4iOrCUCkwn6UFyVlYp6QPTmSDYbr4y0sGDAsd1nNHqwOVKcMGJwsJkQWE+sW8xeaBkAVjsKMK0s3F+vbhh2UynpEERPes4gZFyIpM7mj1KNa2PhGymEztEBiklZKvMIpt4FinFuwtjgHJE0eK9R+EpLNb9lkbWBLLJJ4eakvcONidvH2hB3jvUiuwKseJBvoNfQfKkcSEUyhQP8+gQsuIHq69QrCYyIFt/9uC3pNjYB/tRJSLDCnUuVgqhPkre3Vbt4b/rEjzWjQq5dFYvyK8XM0q9mG0jOGBBGdHIc6EzyCPrC0ggGH6qRnU44sLxPiXBDxHpuVj+121FcvmVhZDj9YGv7EEJ6w7a7M50NS+czQD4is2XMCWCKRopCm4nw7e8RcoE3mtUZWftlh7rAXHD8ieckgZHoxOmufS1yaqu3orNgpWxa/vgaDyx+yTywJaT7YSmxqgeEIjxtVC8l5Jbmx7CIrgYqFw6L4eIvS05Uc6EeHaQJHIALDoFLF8z5lHDoylwDnnN8TWVTFNJyDAOXrnj/YqPghtbMwYXQOV7zvGK4mK34KyQjF1Sr+8dj0ejEmaoaEY3jWofUcbaChzttwqYZe80PWTEjz3Jd4Ece75mwOFVVRCY+Zi8ve3DTuFxgKyoXPJyW05ZVxBnd/hUH4hHC2FRJwXH18ErBgFryk2xxBDGvf4Nf9nFWN5lIOqrIDQYSDQw0ahPrCIK8v+VNxb9PvyhhkmjEiZfMvNPzKs9iL19YsGYIM/s7kB+u7UTqCUN1efhG9rKhea7jIxv8oVTmhCMS0lwS3uy7Ye+hIdOJlStIHnZRaTgnOUgxKNZNmZjC4d1IXuD1xOTXAIF2URj15KrFtVs2O86ptEIUyyeWSAZWc4U1g57+cSCgcXZG2LbT1kzUJQKvT2LVU+YAkLzkzPWv7Fs6Ke3LTxMszzgpRXcA+xSh1StnuKcSwEmE8QpYF+PRJ2wa0xRNUVVMN8Pf4bCqgybdjnhB1r5Ti5rop/ecnPZ1wonJkj2yIZxGzCDjxBcQRXt4zdXHLBDi/pKoxGmtWTmPYqm/FWCC68at1UGYzgiKu6hSy46TDU6mSZorkyEYBppvXtp2UVf3O7JMQ9oAiwo6hH7ruBAyNjMidcJPuMowtGTkuLpQQnjdaRVydIdsGkTfj6sJH8E0f6lvCzw+kcbyNEu+/WIRiHMUrCWWSqdRxWlN/aDjAUOOSgs6yfmLRtCPxkdpP6yz6mqdcc7JquDUDwk7+BPFZd++ivZpGyzn4NIK4MHHy1ZRJgY9uLTN3DwB5RpRKrpPklooOHrsGZ1tqR04tsry79zFtUbol9aJxg+Ii+hLL4obeCMgbt/ifacsI38PncvzE3DM1gdJFOJJ7QvNGTRH3iT0o3HiRLBLaPo0MB5wE/7dUryfJTk+xnJ9lDi06jdImULyVk/HTgRBFUZvRJCgQVX9/Q/OLKwSZ5dWk844YUpl0/RIK681ZmNCT5x1x7i2jSOjB0pKvgrklvfExxrKQUkJMiMh6yzix4Ntt1TlMXBcsajquhQiF5IxrNBqDleRnJxAqH6oQwf7BVJ0msiVvwcWmqIqfM1Rh+T3Pi/Ub2yhkOxs/W65YQXJid5V0I8VWgHdTGwzwT2CyVyKhs09mjd390d9lNpPRueSfJ8gWokZbzX6skVnde/mSOZPbxdykREhyJEMeJAtX4QZ76PkTwQ6hGLiuONOetWB3QIYEHBepL+MPfhtT39z17X1dveWVxnnNDClPOne8FV3QSxo1o5uagKVRWwltbPiqIdN5a70PVZUlhriJr4CW2IYLo8fcNbgcI1//ZIRWPVFUxVKm8HhXrEonrAmoLrR6uKQgWBHWNRkwWtJ+hTVxV6m1DZZyN7+seO7EKOjvGeYU5sYfq0gZKIEXiHYlxwNBaFTKd9Rx0/bvr4VrupZM87c3ERqpe03vl14JyiR3RVmDpYTmdJ+kHR4YQiRJvsAcsZjlEZWFUQLVrUSnXzyWK7d4ZPuaAvSM0/66ru/j7OooxyQgsTBDdB0XUl0iYeDXwyhTCMTUznxzwOpjKC81elZRXHizWxWijvwI+BwUseID7zsEdgW3mGiIg0At7YhhY1C8SJlhRHZ04FTI7gkMGhob8AZzIX3PuD1w7IbeoszggnrDDFipl94WWEXQcTA9uaYCYuyQus542x74m5s90+Sawp9vsoJggzcN04BBn4vaLZwfVZ0TLwTBMRKmb8OSDQVMWJYLUopbQA3PufaAX/4Lqe/gudRbXOCStMHhK3UFXNj9dbh6K1NK2NTMa2lkcwldeIZa4lVTrlorvGDPzcokmhdruWJMzAMw0KFK8ldPOY7acKOpuweyeDJKXvXtPT/++re3s7Ooujsnz5cn9RUVE3eG3uFKVMNXa1/hNc+trpEHd9DS6teTxh4sOipGn8kZ015k9OUXye3flbpmpP462+YSi6cNl35ZOl/b59OksqqgIJhLOsfoF7VRaSJBjv6RcJQIHjBELdAP7+saZa4LWpK8iRjgezZs1S2rVrdwHkmv8Fs8PA2q7jnGP/gA+bNm369emnn550K9MJKUyx7NU/U02/P25nDczEufyJVgSGssG3bHWK4/Pk9uY0i86nTO1GuAmiVCEDf6d06OJ7fWB1tdpMdtIBNn8eDtrNSjXq1IeWFzaF98HNkdz443898/GPfn/OYMbkf8Pi4bqua6ZpEhAohgI4UAUK8meYPoD5eWAsVvfv338fbisWJ5wrF4veaAtG8pe2/4mBHSbCHyn5f5IWJfL7tnul4NOwMc/OwHctDZy9bJJHkWa9FyUC+RD3qOQjLuXGyhX1qWK3HGFyxOQVlOnvlx/Y9b7X53kXBHkxCE8zDAOOrSQoTnyvKIpH07QzvV7vPbD8U5je+eqrrzqEtxadEy/G9JJfKrp2kp2J46UdZYLYEwJ7/rOSpSVVDXQM+TkzIONek3twAx+y6A/UZxzwcBoeKr02pwgopmhTMkBIrfh1dghUMtzk8mk4RgdsgTrLU8WCxLJpq3at8/KbDxWc+yKCrAqGU5ZloeXEsQIUEGkoEAjEtZjV3adqsapHjyzV8tdKdhDcuYe3u/WKZs2Gd5+t6mo3M042rukaCR4q++snl97+6CldBqQ0XnrX4iXBrg/PvbPr6qcntd+50FPbGTicZvS9nGMTABEBTokBgawO8fOx9VGS5sPZTGhoQDchKvnAyYsDK0d19w0QCrsXPnQZXK9qqqMfWkaIdBkwPHDVHX/G4Rv1eNVyCLp1hwl9+/aNaxQyJsw1Xc6+SVCBT6Rtbx+eKIAts8vhRFRrv+CHU0VTPfFaeSJANh503qYMg+AUBOKVtBp1MCkAvwL/Q3wm98O7TYLJlUEhvt6vWV9e/u232wcPJupJ4KEDLYnZdHvWC6rCbooTwdigheRCTJ38dbndfwC+gI7smX0lvPs9LBuERy6Jw2fDwWQOu+6OwDm/uDnHDCU+nDjiCljOLSDgPolizIwI85uuZ/f0EPGVQlmOBfFZbRI+qImPbKWrt96D/X0xClFhn00hwQvL75mUr2se9fnTVy0swXUmDM4+h1n0c1hNi/frcTtwjLbDdP7kRaU/OMVkTPe8Jgazrgfb8Dv4npPtSnZnWTTQOqqqzn/5h38E2p/RMwdE6iyJjTPkz9/BWiZ8dnpGYkyVikKF0hwTewDCfG1O9qUWCbziTNE+W18nPGoWCAGsJb7XwI93VxXl8QrDWvxtlwFjYBXSuqSsCDzNx/a97HFAwcE6bQnlo5wim5mrDx1469vyf6lUngPZ+5PwzfvRH8D/6MD++LJyzJYdT9cgvnQKY4ODp4Eo8aljs8Il8cmIMKXFivHJJGpmDPQJDQrVAFEYcJF7GDsVLOB/VnXp949HiqdgFepL4MqtREcZPg5/2I1gZY+rAH99ZcUOEOg9sM75Fpdvgn+riCZ2SB5J61PPNFRV89jbSwCO2gdJ0Je5ublJjaOUkQbdgr1bd5zRsm0IzH9vnTE/tuWCBY06JfEbXRwwKGKEMh9TB+xsvrKj18h6brPnwAVwfNvEO464TGG0GeFk/fKtxjfh0mMp3m3ugunNzq20lSC8jnBuOsDpOXJ+hGWSvsNHhtp26uGRAiLuOGDYhJk5TP+vZ8+eRU5xXDJiMSfB79jf3PMUREiFprC6WjEmiJ5OBnf0uacB1AnWF1CcIbCeKmO/6i1yJ6mSzUjq4g6L7Ob/GUDijh3+zqrAXJ8IjBBC3gqx7Q8Yo+InNY8/VNC+kwYXQSIDbbtxECX2RXgnXJKYhBvNNN91HTjbx9gVGE+5JA+eSLCeYhsr/X+z8n+6RJdKD7siPAa4PngwyFj4NZMXVbwfLo3PVX38rZmgvxGmeUerjqfljLnnGZGT31w3Ezyd2Ov1Yh3mU5D03O0UJcQ1TScIqEGwXawDzx3Z3sjdgslSPHCpolCVEnXsxMEkqXtH3v0msPPtVeUPH9ppnNOyQ6fpvuy89SDKChQexpBoGasaUCwLBoNlcBEkbS0RV5gnEChGiIJOPTfYyg9COOAUxwSdkqDykp2mr5dTlAzy8/2keNLk2RM458PBRV8eCATuhoz7LXTXWI2E9ZVYNYRi1XW7E/ySsrKypfank6T+ufLT+sz2UXDltVzf2XCAU4RpMZxsuxIyAfYakhx8I2fDdyVa8DzbNMYBK9wtTqZOWVSa8Ia9eGDPok6dOuWYptkFrOR5INIBYD07g1BPgdffnHXWWdOcVZOi3gnzm39Nne316FcEjerdy32iQSsqCP1+A2ErVxNaFiBETVyRokjKv9cOfv5h9ubeOmXN43l11LqQciu1yEXPLS1b5xSnhSVLlrQD69mppKRkxSWXXHLYKU6KeifMZd+tmu31+q6AuMQpaeSgqsCk0fU/E336a4RuguQ2gTixVqNC8s8n56814e1FifJIvIHNsuQfJy8uS65fagaof8JctgyE6XWFWRVdA3FuJPo/phC6d3/YtccAmy5Bz8XvZW+csVErfQwsaNyeJpivgMv9yVOm9H3620MHneI6xU1+GgqGSeTppxB+3kCnIDZYTcSJ7HBuoGCFJHJZotAUjTLEgacaWXy0U1TnuMJsSIBL5726g0mMX7sDYsRWtOx2Is8KMSuph+ZjaxyXYsz1p5Fcp6hOcYXZkEDThkMMhX2vU3g8uATdeUhy7wpv6D0h5I+JrKZlWsTjz+175X1PToBkKPYz1TOEK8yGBAryMCS3Yd/rFB4PLrF7IxGLFH9M9ktC34mzOsFHFmo+v3He6D+YJ/ca8pfly5Z9WVRUdPPy5cvrbKAtV5gNCXDhyrfFmEI7BdFBDXIpKxRKSp35l7iQh6NpEx9XqHlAlGPuD5x61gU5EGsquq730TTtRSHEZyDQW1atWpVxC+oKs6GgQVa+cTNRvlzsFMQG40Xw57tMIffg/ORFpT8KSt6q2n0NLaXqyzIG3/BA4NTC8/OEZVAQo30TGd6jAwItVBTleZhfuHTp0rFfffVVE+ejtU4cA183LFu1crbX59ZjHgXcNqTZdNNWor8wk9AffwaRxk9+sB4zJOVn3ZprI+iC8FPRbhuYNYwq9D045TkYCdiW0ptlnHf9fYHT+g7PE9yi2JxYFWz7xttwQbCSc76CMfYsrPdG3759A84qtUK9E+byF2fM9nk8bsuPAw0ECFu3nijLVhFyEOLLJFp+NBCTIcQjPYqXTHKKbG49O/sjldGL8O5GFdz3kBvuR1Hmcstk0URZFWz7BksqQaRrQKAPgDjnOIvSTr0TZritXHHbyiPgGULXbLeVJ468cHXQWMCSVr/e65atDZeGuf3svKulMN5WPdlgKe+13Td28k1GlBHQgmZlZeFtErN69ux5nVOcduqfMN3+mDXCA+INCTm9+9pFtzhFRxjTnTRp2art+wNH3dWnU98LfYKbKYkygs/nI4FAYFa/fv1qTZhu8nMCEb6LUuzmwnjGKTqGmavJgcvueuatToXn+4WIHlPWF1xhniDYHh8mLsXfeq2L/eD8Ju1Pmw963Gtn7vUYV5gnACgxHTJxsJavGD7rn+HS6BT26PGdlGIt9iyvz7jCbOCgKL0gMsjC3y4l5L/7rlgRe4g7B0hg3naF6VJrYEwJiHJuvXCYyAmDipfstxckgHM+H+/DSVWcuD7WaeJtE5gA1SYZCzTkyJHKqnXbRlDB+8IVG+N7qQELfqVRdkaim6kaK3jgUJD4MP2QFNuppJOKixe9OAp7uiXJxo0bvfv3739b07RLwkNXHgXFh6cn8hpJkLBFCASNwv8Jpq1Q/h5k5cc95SNdZEyY33bpf69C2GM+RYnbaRXvkeauKI+AJwgnTFZwQAhw2QJEsUkS+pYpybOF6xZvtldMkaKiot+DMP+G71GEeAMZDiNoWVYZCPIAfAd2GMZtF8P7YlhnHZTv0nW9dN++faVDhw5NPFhRDciIMNd0GdBUUrIWLGErM57oYJFdrw6vEMsfPSuNGDhcITgGB+DNZjBh34EtW6hw9kmX77/a6axSLVauXNnVNM05ILaDILwfoWg9TD+DQDeD9jeBq97arVu3Omt+y8hp//70wuampq0H55Afq9ocn75MVXBTTQVRW3KitxFEaSYI84Ft0BuvBYULGh/Ya1JFVjAPOUw1GZQm0SU+FzAC+HNYsRRM6Yx9eeKpbqOKEwoKxEgXLVrUAuLFUGlpaXltW8BUyYgw0QCu7jrgGS9V7sAOq5VlZlqScCaJ3p4TXw844vCq5KLpDC9v7F49coLw1Z7AnUcDi9HJGJa8tcW41VPDpQ2X6L+yFtjdZXB2CQmNl5SdB1e2Apc4BJPMUAt415z+RhfP6RZYRhAimlS3NbJa+HRGAkExp2D86sudogZLxoQZjZJ3u58vy+TTTNCuAnPKRm4dawKeSL+XkbIAf7pg/Jq7wqUNlzqrx9w9reuNZD95Txesq8DoxhVlUqDL9nvYMVMWCJIyKksr+FeaEE85qzZo6sRi7p7W4xpVkdMhXsqxUh2RvhGD9eFCyAOW4DcolFkQ8oTPn5BUKDRoEvldh/HFSVWy13cyLsxdL3bvDrnOPF2lbSFQd0pdkkGBzJELuXvtlqbthk4K90w/UcmoK984vaOXSvknXXNF6RKfjArTY+ZepinsCsN0RekSn4y5cjlrpFJyeN3HHo0NCyVtLTmhdrru1h8htivncvea7W1OeFeeMWHumdb9PMgoP2CM5kKc5JTGAqJ6KYnhO4lUZJ9JuFYvRi2pcxSFEcviu3f6ZbuhQye5wkwHu6Z1fyDLwx6vMBJYPymIVLzkYMGVpKzZYMKVbNjLpEZiPuHBjhbcsnaXl+4HYdavJsR0kxFhyimF2h419KZHZb+In/SEl+1vewM53HwE7ByIGBvRXWxsYXK+u6ys7IQXZkaSn58J8VNJz0j0nEMK1jKUdQYpbTYU3sNxd0XZaMmIMFsQfL6hbCUT9cgAIQbyComk+IDeZBMklxORjAiT+kzIJ6kvsdQksfRm8IGM1/u71DMyIsxSk0kIGBPeJIUhL+MB0KdrLRs7GRGmGeIYqO9LeC8zZcRbiqOaYDDqWs3GTGZcecWBIJjBnxONaoudsv2HVxFfWTGRzK0iasxkRJgd7t5WwQhbrqmJrCC68nLSbOt04itFceogVtWdKk+ZeWBynZMxf7nrhW5XUUneVBhVEjX8UMjOuZpLyvMHQJbeG97nO0saN5GWn4M8z61gTxcHX+3eJBSQCz0665JUzyKJnQ0jFZ9uvImEu72J3Wu2tnS7vaWL/OtXHwB9zUhaYpAIHXVhijsdmRpH7J0xYSLCYNNNIdfqimsBXeKTUWG2/s13e7glHra4DOJTX11cYlEnpmvXtK5/9uvK/dgv061LTx6MMS0u9pQExak6N0wt14x6/jZt2mwNnUQadAxaJ8LEWyx8POcpj8pux76ZCbtnulQGM8L4DyKV5CfI3h9uc1vxR05Jg6POgr0t/zvAp+cGJqmK/J2qUMW9Byh5EoVBuspIyOQbORcXFowv3uAUNyjqNAsBN053v9hltEKUSR6ddbJAnDjSm+vea45XZ6S8wrq89YS1tfbIk9qkTlMQSolsNa74NYvTi0KmfNzkEkcwkz4PIxpk7hhTuR2NUkdXKYFjecAQdJdT1OCoV6d9z8udW9OgeoWgbDBotgvYzo6U0jyIRWONJeUShaAhDgoiH2v16zUNdlSOenm68Y7KskPrmoeIbCoU5mOSahaXrjSTxGLkQNtxq39Ej+QUubi4uLi4uLi4uLi4uLi4uLi4NFwI+f/GcXgqJm2kuAAAAABJRU5ErkJggg=="/>
          <p:cNvSpPr>
            <a:spLocks noChangeAspect="1" noChangeArrowheads="1"/>
          </p:cNvSpPr>
          <p:nvPr/>
        </p:nvSpPr>
        <p:spPr bwMode="auto">
          <a:xfrm>
            <a:off x="21272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TW" altLang="en-US"/>
          </a:p>
        </p:txBody>
      </p:sp>
      <p:sp>
        <p:nvSpPr>
          <p:cNvPr id="3" name="AutoShape 2" descr="C:\Users\9902899\Desktop\資中毛建祥\C計畫圖C-01.jpg"/>
          <p:cNvSpPr>
            <a:spLocks noChangeAspect="1" noChangeArrowheads="1"/>
          </p:cNvSpPr>
          <p:nvPr/>
        </p:nvSpPr>
        <p:spPr bwMode="auto">
          <a:xfrm>
            <a:off x="155575" y="-274638"/>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TW" altLang="en-US"/>
          </a:p>
        </p:txBody>
      </p:sp>
      <p:sp>
        <p:nvSpPr>
          <p:cNvPr id="46" name="矩形 45"/>
          <p:cNvSpPr/>
          <p:nvPr/>
        </p:nvSpPr>
        <p:spPr>
          <a:xfrm>
            <a:off x="0" y="1168897"/>
            <a:ext cx="7587858" cy="45719"/>
          </a:xfrm>
          <a:prstGeom prst="rect">
            <a:avLst/>
          </a:prstGeom>
          <a:solidFill>
            <a:srgbClr val="FFC8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41" name="TextBox 2"/>
          <p:cNvSpPr txBox="1"/>
          <p:nvPr/>
        </p:nvSpPr>
        <p:spPr>
          <a:xfrm>
            <a:off x="649887" y="242363"/>
            <a:ext cx="8734745" cy="923330"/>
          </a:xfrm>
          <a:prstGeom prst="rect">
            <a:avLst/>
          </a:prstGeom>
        </p:spPr>
        <p:txBody>
          <a:bodyPr wrap="square" lIns="0" tIns="0" rIns="0" bIns="0" rtlCol="0" anchor="t">
            <a:spAutoFit/>
          </a:bodyPr>
          <a:lstStyle/>
          <a:p>
            <a:pPr>
              <a:lnSpc>
                <a:spcPct val="150000"/>
              </a:lnSpc>
            </a:pPr>
            <a:r>
              <a:rPr lang="zh-TW" altLang="en-US" sz="4000" b="1" dirty="0">
                <a:solidFill>
                  <a:srgbClr val="000000"/>
                </a:solidFill>
                <a:latin typeface="微軟正黑體"/>
                <a:ea typeface="微軟正黑體"/>
              </a:rPr>
              <a:t>帶入系統課檔需注意事項</a:t>
            </a:r>
          </a:p>
        </p:txBody>
      </p:sp>
      <p:grpSp>
        <p:nvGrpSpPr>
          <p:cNvPr id="21" name="群組 20"/>
          <p:cNvGrpSpPr/>
          <p:nvPr/>
        </p:nvGrpSpPr>
        <p:grpSpPr>
          <a:xfrm>
            <a:off x="12344104" y="270848"/>
            <a:ext cx="5437055" cy="1096605"/>
            <a:chOff x="12212715" y="340543"/>
            <a:chExt cx="5437055" cy="1096605"/>
          </a:xfrm>
        </p:grpSpPr>
        <p:sp>
          <p:nvSpPr>
            <p:cNvPr id="22" name="Freeform 24"/>
            <p:cNvSpPr/>
            <p:nvPr/>
          </p:nvSpPr>
          <p:spPr>
            <a:xfrm>
              <a:off x="12212715" y="340543"/>
              <a:ext cx="904699" cy="1096605"/>
            </a:xfrm>
            <a:custGeom>
              <a:avLst/>
              <a:gdLst/>
              <a:ahLst/>
              <a:cxnLst/>
              <a:rect l="l" t="t" r="r" b="b"/>
              <a:pathLst>
                <a:path w="1180172" h="1430512">
                  <a:moveTo>
                    <a:pt x="0" y="0"/>
                  </a:moveTo>
                  <a:lnTo>
                    <a:pt x="1180173" y="0"/>
                  </a:lnTo>
                  <a:lnTo>
                    <a:pt x="1180173" y="1430512"/>
                  </a:lnTo>
                  <a:lnTo>
                    <a:pt x="0" y="1430512"/>
                  </a:lnTo>
                  <a:lnTo>
                    <a:pt x="0" y="0"/>
                  </a:lnTo>
                  <a:close/>
                </a:path>
              </a:pathLst>
            </a:custGeom>
            <a:blipFill>
              <a:blip r:embed="rId4"/>
              <a:stretch>
                <a:fillRect/>
              </a:stretch>
            </a:blipFill>
          </p:spPr>
        </p:sp>
        <p:sp>
          <p:nvSpPr>
            <p:cNvPr id="24" name="TextBox 25"/>
            <p:cNvSpPr txBox="1"/>
            <p:nvPr/>
          </p:nvSpPr>
          <p:spPr>
            <a:xfrm>
              <a:off x="13117413" y="773429"/>
              <a:ext cx="4532357" cy="236668"/>
            </a:xfrm>
            <a:prstGeom prst="rect">
              <a:avLst/>
            </a:prstGeom>
          </p:spPr>
          <p:txBody>
            <a:bodyPr wrap="square" lIns="0" tIns="0" rIns="0" bIns="0" rtlCol="0" anchor="t">
              <a:spAutoFit/>
            </a:bodyPr>
            <a:lstStyle/>
            <a:p>
              <a:pPr algn="r">
                <a:lnSpc>
                  <a:spcPts val="1800"/>
                </a:lnSpc>
              </a:pPr>
              <a:r>
                <a:rPr lang="en-US" sz="1800" spc="359" dirty="0">
                  <a:solidFill>
                    <a:schemeClr val="bg1">
                      <a:lumMod val="50000"/>
                    </a:schemeClr>
                  </a:solidFill>
                  <a:latin typeface="Gen Jyuu Gothic Light" panose="020B0103020203020207" pitchFamily="34" charset="-120"/>
                  <a:ea typeface="Gen Jyuu Gothic Light" panose="020B0103020203020207" pitchFamily="34" charset="-120"/>
                  <a:cs typeface="Gen Jyuu Gothic Light" panose="020B0103020203020207" pitchFamily="34" charset="-120"/>
                </a:rPr>
                <a:t>CHINESE CULTURE UNIVERSITY</a:t>
              </a:r>
            </a:p>
          </p:txBody>
        </p:sp>
      </p:grpSp>
      <p:sp>
        <p:nvSpPr>
          <p:cNvPr id="10" name="矩形 9"/>
          <p:cNvSpPr/>
          <p:nvPr/>
        </p:nvSpPr>
        <p:spPr>
          <a:xfrm>
            <a:off x="14058900" y="6783879"/>
            <a:ext cx="685800" cy="481318"/>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7" name="矩形 26"/>
          <p:cNvSpPr/>
          <p:nvPr/>
        </p:nvSpPr>
        <p:spPr>
          <a:xfrm>
            <a:off x="2103121" y="5740141"/>
            <a:ext cx="10774680" cy="1668263"/>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9" name="矩形 18"/>
          <p:cNvSpPr/>
          <p:nvPr/>
        </p:nvSpPr>
        <p:spPr>
          <a:xfrm>
            <a:off x="3904705" y="8339367"/>
            <a:ext cx="685800" cy="481318"/>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nvGrpSpPr>
          <p:cNvPr id="36" name="群組 35"/>
          <p:cNvGrpSpPr/>
          <p:nvPr/>
        </p:nvGrpSpPr>
        <p:grpSpPr>
          <a:xfrm>
            <a:off x="1480929" y="5136154"/>
            <a:ext cx="764274" cy="764274"/>
            <a:chOff x="4845254" y="3985146"/>
            <a:chExt cx="764274" cy="764274"/>
          </a:xfrm>
        </p:grpSpPr>
        <p:sp>
          <p:nvSpPr>
            <p:cNvPr id="37" name="橢圓 36"/>
            <p:cNvSpPr/>
            <p:nvPr/>
          </p:nvSpPr>
          <p:spPr>
            <a:xfrm>
              <a:off x="4845254" y="3985146"/>
              <a:ext cx="764274" cy="764274"/>
            </a:xfrm>
            <a:prstGeom prst="ellipse">
              <a:avLst/>
            </a:prstGeom>
            <a:solidFill>
              <a:srgbClr val="FFC000"/>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43" name="TextBox 9"/>
            <p:cNvSpPr txBox="1"/>
            <p:nvPr/>
          </p:nvSpPr>
          <p:spPr>
            <a:xfrm>
              <a:off x="4999794" y="4182617"/>
              <a:ext cx="455195" cy="369332"/>
            </a:xfrm>
            <a:prstGeom prst="rect">
              <a:avLst/>
            </a:prstGeom>
          </p:spPr>
          <p:txBody>
            <a:bodyPr wrap="square" lIns="0" tIns="0" rIns="0" bIns="0" rtlCol="0" anchor="t">
              <a:spAutoFit/>
            </a:bodyPr>
            <a:lstStyle/>
            <a:p>
              <a:pPr algn="ctr">
                <a:spcBef>
                  <a:spcPct val="0"/>
                </a:spcBef>
              </a:pPr>
              <a:r>
                <a:rPr lang="en-US" altLang="zh-TW" sz="2400" b="1" dirty="0">
                  <a:latin typeface="微軟正黑體" panose="020B0604030504040204" pitchFamily="34" charset="-120"/>
                  <a:ea typeface="微軟正黑體" panose="020B0604030504040204" pitchFamily="34" charset="-120"/>
                </a:rPr>
                <a:t>2</a:t>
              </a:r>
            </a:p>
          </p:txBody>
        </p:sp>
      </p:grpSp>
      <p:grpSp>
        <p:nvGrpSpPr>
          <p:cNvPr id="20" name="群組 19"/>
          <p:cNvGrpSpPr/>
          <p:nvPr/>
        </p:nvGrpSpPr>
        <p:grpSpPr>
          <a:xfrm>
            <a:off x="13514402" y="6157421"/>
            <a:ext cx="764274" cy="764274"/>
            <a:chOff x="4845254" y="3985146"/>
            <a:chExt cx="764274" cy="764274"/>
          </a:xfrm>
        </p:grpSpPr>
        <p:sp>
          <p:nvSpPr>
            <p:cNvPr id="23" name="橢圓 22"/>
            <p:cNvSpPr/>
            <p:nvPr/>
          </p:nvSpPr>
          <p:spPr>
            <a:xfrm>
              <a:off x="4845254" y="3985146"/>
              <a:ext cx="764274" cy="764274"/>
            </a:xfrm>
            <a:prstGeom prst="ellipse">
              <a:avLst/>
            </a:prstGeom>
            <a:solidFill>
              <a:srgbClr val="FFC000"/>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5" name="TextBox 9"/>
            <p:cNvSpPr txBox="1"/>
            <p:nvPr/>
          </p:nvSpPr>
          <p:spPr>
            <a:xfrm>
              <a:off x="4999794" y="4182617"/>
              <a:ext cx="455195" cy="369332"/>
            </a:xfrm>
            <a:prstGeom prst="rect">
              <a:avLst/>
            </a:prstGeom>
          </p:spPr>
          <p:txBody>
            <a:bodyPr wrap="square" lIns="0" tIns="0" rIns="0" bIns="0" rtlCol="0" anchor="t">
              <a:spAutoFit/>
            </a:bodyPr>
            <a:lstStyle/>
            <a:p>
              <a:pPr algn="ctr">
                <a:spcBef>
                  <a:spcPct val="0"/>
                </a:spcBef>
              </a:pPr>
              <a:r>
                <a:rPr lang="en-US" altLang="zh-TW" sz="2400" b="1" dirty="0">
                  <a:latin typeface="微軟正黑體" panose="020B0604030504040204" pitchFamily="34" charset="-120"/>
                  <a:ea typeface="微軟正黑體" panose="020B0604030504040204" pitchFamily="34" charset="-120"/>
                </a:rPr>
                <a:t>3</a:t>
              </a:r>
            </a:p>
          </p:txBody>
        </p:sp>
      </p:grpSp>
      <p:grpSp>
        <p:nvGrpSpPr>
          <p:cNvPr id="15" name="群組 14"/>
          <p:cNvGrpSpPr/>
          <p:nvPr/>
        </p:nvGrpSpPr>
        <p:grpSpPr>
          <a:xfrm>
            <a:off x="3051908" y="7630254"/>
            <a:ext cx="764274" cy="764274"/>
            <a:chOff x="4845254" y="3985146"/>
            <a:chExt cx="764274" cy="764274"/>
          </a:xfrm>
        </p:grpSpPr>
        <p:sp>
          <p:nvSpPr>
            <p:cNvPr id="11" name="橢圓 10"/>
            <p:cNvSpPr/>
            <p:nvPr/>
          </p:nvSpPr>
          <p:spPr>
            <a:xfrm>
              <a:off x="4845254" y="3985146"/>
              <a:ext cx="764274" cy="764274"/>
            </a:xfrm>
            <a:prstGeom prst="ellipse">
              <a:avLst/>
            </a:prstGeom>
            <a:solidFill>
              <a:srgbClr val="FFC000"/>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4" name="TextBox 9"/>
            <p:cNvSpPr txBox="1"/>
            <p:nvPr/>
          </p:nvSpPr>
          <p:spPr>
            <a:xfrm>
              <a:off x="4999794" y="4182617"/>
              <a:ext cx="455195" cy="369332"/>
            </a:xfrm>
            <a:prstGeom prst="rect">
              <a:avLst/>
            </a:prstGeom>
          </p:spPr>
          <p:txBody>
            <a:bodyPr wrap="square" lIns="0" tIns="0" rIns="0" bIns="0" rtlCol="0" anchor="t">
              <a:spAutoFit/>
            </a:bodyPr>
            <a:lstStyle/>
            <a:p>
              <a:pPr algn="ctr">
                <a:spcBef>
                  <a:spcPct val="0"/>
                </a:spcBef>
              </a:pPr>
              <a:r>
                <a:rPr lang="en-US" altLang="zh-TW" sz="2400" b="1" dirty="0">
                  <a:latin typeface="微軟正黑體" panose="020B0604030504040204" pitchFamily="34" charset="-120"/>
                  <a:ea typeface="微軟正黑體" panose="020B0604030504040204" pitchFamily="34" charset="-120"/>
                </a:rPr>
                <a:t>1</a:t>
              </a:r>
            </a:p>
          </p:txBody>
        </p:sp>
      </p:grpSp>
      <p:sp>
        <p:nvSpPr>
          <p:cNvPr id="26" name="文字方塊 25"/>
          <p:cNvSpPr txBox="1"/>
          <p:nvPr/>
        </p:nvSpPr>
        <p:spPr>
          <a:xfrm>
            <a:off x="3896561" y="8916450"/>
            <a:ext cx="3183374" cy="461665"/>
          </a:xfrm>
          <a:prstGeom prst="rect">
            <a:avLst/>
          </a:prstGeom>
          <a:solidFill>
            <a:srgbClr val="FFC000"/>
          </a:solidFill>
          <a:ln w="19050">
            <a:solidFill>
              <a:schemeClr val="tx1"/>
            </a:solidFill>
          </a:ln>
        </p:spPr>
        <p:txBody>
          <a:bodyPr wrap="square" rtlCol="0">
            <a:spAutoFit/>
          </a:bodyPr>
          <a:lstStyle/>
          <a:p>
            <a:pPr algn="ctr"/>
            <a:r>
              <a:rPr lang="zh-TW" altLang="en-US" sz="2400" b="1" dirty="0">
                <a:latin typeface="微軟正黑體" panose="020B0604030504040204" pitchFamily="34" charset="-120"/>
                <a:ea typeface="微軟正黑體" panose="020B0604030504040204" pitchFamily="34" charset="-120"/>
              </a:rPr>
              <a:t>先點選課程名稱</a:t>
            </a:r>
            <a:endParaRPr lang="zh-TW" altLang="zh-TW" sz="2400" b="1" dirty="0">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163685810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文字方塊 32"/>
          <p:cNvSpPr txBox="1"/>
          <p:nvPr/>
        </p:nvSpPr>
        <p:spPr>
          <a:xfrm>
            <a:off x="741255" y="1609393"/>
            <a:ext cx="13127145" cy="5724644"/>
          </a:xfrm>
          <a:prstGeom prst="rect">
            <a:avLst/>
          </a:prstGeom>
          <a:solidFill>
            <a:schemeClr val="bg1"/>
          </a:solidFill>
          <a:ln w="19050">
            <a:noFill/>
          </a:ln>
        </p:spPr>
        <p:txBody>
          <a:bodyPr wrap="square" rtlCol="0">
            <a:spAutoFit/>
          </a:bodyPr>
          <a:lstStyle/>
          <a:p>
            <a:pPr algn="just">
              <a:lnSpc>
                <a:spcPct val="150000"/>
              </a:lnSpc>
            </a:pPr>
            <a:r>
              <a:rPr lang="zh-TW" altLang="en-US" sz="2800" b="1" dirty="0">
                <a:latin typeface="微軟正黑體" panose="020B0604030504040204" pitchFamily="34" charset="-120"/>
                <a:ea typeface="微軟正黑體" panose="020B0604030504040204" pitchFamily="34" charset="-120"/>
              </a:rPr>
              <a:t>老師及上課時地異動維護</a:t>
            </a:r>
            <a:endParaRPr lang="en-US" altLang="zh-TW" sz="2800" b="1" dirty="0">
              <a:latin typeface="微軟正黑體" panose="020B0604030504040204" pitchFamily="34" charset="-120"/>
              <a:ea typeface="微軟正黑體" panose="020B0604030504040204" pitchFamily="34" charset="-120"/>
            </a:endParaRPr>
          </a:p>
          <a:p>
            <a:pPr algn="just">
              <a:lnSpc>
                <a:spcPct val="150000"/>
              </a:lnSpc>
            </a:pPr>
            <a:r>
              <a:rPr lang="zh-TW" altLang="en-US" sz="2400" b="1" dirty="0">
                <a:latin typeface="微軟正黑體" panose="020B0604030504040204" pitchFamily="34" charset="-120"/>
                <a:ea typeface="微軟正黑體" panose="020B0604030504040204" pitchFamily="34" charset="-120"/>
              </a:rPr>
              <a:t>輸入說明如下：</a:t>
            </a:r>
          </a:p>
          <a:p>
            <a:pPr algn="just">
              <a:lnSpc>
                <a:spcPct val="150000"/>
              </a:lnSpc>
            </a:pPr>
            <a:r>
              <a:rPr lang="zh-TW" altLang="en-US" sz="2400" dirty="0">
                <a:latin typeface="微軟正黑體" panose="020B0604030504040204" pitchFamily="34" charset="-120"/>
                <a:ea typeface="微軟正黑體" panose="020B0604030504040204" pitchFamily="34" charset="-120"/>
              </a:rPr>
              <a:t>星期：必須輸入，可輸入</a:t>
            </a:r>
            <a:r>
              <a:rPr lang="en-US" altLang="zh-TW" sz="2400" dirty="0">
                <a:latin typeface="微軟正黑體" panose="020B0604030504040204" pitchFamily="34" charset="-120"/>
                <a:ea typeface="微軟正黑體" panose="020B0604030504040204" pitchFamily="34" charset="-120"/>
              </a:rPr>
              <a:t>1-6</a:t>
            </a:r>
            <a:r>
              <a:rPr lang="zh-TW" altLang="en-US" sz="2400" dirty="0">
                <a:latin typeface="微軟正黑體" panose="020B0604030504040204" pitchFamily="34" charset="-120"/>
                <a:ea typeface="微軟正黑體" panose="020B0604030504040204" pitchFamily="34" charset="-120"/>
              </a:rPr>
              <a:t>星期，預設為”無”</a:t>
            </a:r>
            <a:r>
              <a:rPr lang="en-US" altLang="zh-TW" sz="2400" dirty="0">
                <a:latin typeface="微軟正黑體" panose="020B0604030504040204" pitchFamily="34" charset="-120"/>
                <a:ea typeface="微軟正黑體" panose="020B0604030504040204" pitchFamily="34" charset="-120"/>
              </a:rPr>
              <a:t>(0</a:t>
            </a:r>
            <a:r>
              <a:rPr lang="zh-TW" altLang="en-US" sz="2400" dirty="0">
                <a:latin typeface="微軟正黑體" panose="020B0604030504040204" pitchFamily="34" charset="-120"/>
                <a:ea typeface="微軟正黑體" panose="020B0604030504040204" pitchFamily="34" charset="-120"/>
              </a:rPr>
              <a:t>星期</a:t>
            </a:r>
            <a:r>
              <a:rPr lang="en-US" altLang="zh-TW" sz="2400" dirty="0">
                <a:latin typeface="微軟正黑體" panose="020B0604030504040204" pitchFamily="34" charset="-120"/>
                <a:ea typeface="微軟正黑體" panose="020B0604030504040204" pitchFamily="34" charset="-120"/>
              </a:rPr>
              <a:t>)</a:t>
            </a:r>
          </a:p>
          <a:p>
            <a:pPr algn="just">
              <a:lnSpc>
                <a:spcPct val="150000"/>
              </a:lnSpc>
            </a:pPr>
            <a:r>
              <a:rPr lang="zh-TW" altLang="en-US" sz="2400" dirty="0">
                <a:latin typeface="微軟正黑體" panose="020B0604030504040204" pitchFamily="34" charset="-120"/>
                <a:ea typeface="微軟正黑體" panose="020B0604030504040204" pitchFamily="34" charset="-120"/>
              </a:rPr>
              <a:t>節次：可勾選多個上課節次，可勾選</a:t>
            </a:r>
            <a:r>
              <a:rPr lang="en-US" altLang="zh-TW" sz="2400" dirty="0">
                <a:latin typeface="微軟正黑體" panose="020B0604030504040204" pitchFamily="34" charset="-120"/>
                <a:ea typeface="微軟正黑體" panose="020B0604030504040204" pitchFamily="34" charset="-120"/>
              </a:rPr>
              <a:t>M1</a:t>
            </a:r>
            <a:r>
              <a:rPr lang="zh-TW" altLang="en-US" sz="2400" dirty="0">
                <a:latin typeface="微軟正黑體" panose="020B0604030504040204" pitchFamily="34" charset="-120"/>
                <a:ea typeface="微軟正黑體" panose="020B0604030504040204" pitchFamily="34" charset="-120"/>
              </a:rPr>
              <a:t>、</a:t>
            </a:r>
            <a:r>
              <a:rPr lang="en-US" altLang="zh-TW" sz="2400" dirty="0">
                <a:latin typeface="微軟正黑體" panose="020B0604030504040204" pitchFamily="34" charset="-120"/>
                <a:ea typeface="微軟正黑體" panose="020B0604030504040204" pitchFamily="34" charset="-120"/>
              </a:rPr>
              <a:t>M2</a:t>
            </a:r>
            <a:r>
              <a:rPr lang="zh-TW" altLang="en-US" sz="2400" dirty="0">
                <a:latin typeface="微軟正黑體" panose="020B0604030504040204" pitchFamily="34" charset="-120"/>
                <a:ea typeface="微軟正黑體" panose="020B0604030504040204" pitchFamily="34" charset="-120"/>
              </a:rPr>
              <a:t>、</a:t>
            </a:r>
            <a:r>
              <a:rPr lang="en-US" altLang="zh-TW" sz="2400" dirty="0">
                <a:latin typeface="微軟正黑體" panose="020B0604030504040204" pitchFamily="34" charset="-120"/>
                <a:ea typeface="微軟正黑體" panose="020B0604030504040204" pitchFamily="34" charset="-120"/>
              </a:rPr>
              <a:t>1-12</a:t>
            </a:r>
            <a:r>
              <a:rPr lang="zh-TW" altLang="en-US" sz="2400" dirty="0">
                <a:latin typeface="微軟正黑體" panose="020B0604030504040204" pitchFamily="34" charset="-120"/>
                <a:ea typeface="微軟正黑體" panose="020B0604030504040204" pitchFamily="34" charset="-120"/>
              </a:rPr>
              <a:t>節次，預設為”無”</a:t>
            </a:r>
            <a:r>
              <a:rPr lang="en-US" altLang="zh-TW" sz="2400" dirty="0">
                <a:latin typeface="微軟正黑體" panose="020B0604030504040204" pitchFamily="34" charset="-120"/>
                <a:ea typeface="微軟正黑體" panose="020B0604030504040204" pitchFamily="34" charset="-120"/>
              </a:rPr>
              <a:t>(00</a:t>
            </a:r>
            <a:r>
              <a:rPr lang="zh-TW" altLang="en-US" sz="2400" dirty="0">
                <a:latin typeface="微軟正黑體" panose="020B0604030504040204" pitchFamily="34" charset="-120"/>
                <a:ea typeface="微軟正黑體" panose="020B0604030504040204" pitchFamily="34" charset="-120"/>
              </a:rPr>
              <a:t>節</a:t>
            </a:r>
            <a:r>
              <a:rPr lang="en-US" altLang="zh-TW" sz="2400" dirty="0">
                <a:latin typeface="微軟正黑體" panose="020B0604030504040204" pitchFamily="34" charset="-120"/>
                <a:ea typeface="微軟正黑體" panose="020B0604030504040204" pitchFamily="34" charset="-120"/>
              </a:rPr>
              <a:t>)</a:t>
            </a:r>
          </a:p>
          <a:p>
            <a:pPr algn="just">
              <a:lnSpc>
                <a:spcPct val="150000"/>
              </a:lnSpc>
            </a:pPr>
            <a:r>
              <a:rPr lang="zh-TW" altLang="en-US" sz="2400" dirty="0">
                <a:latin typeface="微軟正黑體" panose="020B0604030504040204" pitchFamily="34" charset="-120"/>
                <a:ea typeface="微軟正黑體" panose="020B0604030504040204" pitchFamily="34" charset="-120"/>
              </a:rPr>
              <a:t>館別：選擇性輸入，預設為”待”，表示日後需由電腦排入上課地點</a:t>
            </a:r>
          </a:p>
          <a:p>
            <a:pPr algn="just">
              <a:lnSpc>
                <a:spcPct val="150000"/>
              </a:lnSpc>
            </a:pPr>
            <a:r>
              <a:rPr lang="zh-TW" altLang="en-US" sz="2400" dirty="0">
                <a:latin typeface="微軟正黑體" panose="020B0604030504040204" pitchFamily="34" charset="-120"/>
                <a:ea typeface="微軟正黑體" panose="020B0604030504040204" pitchFamily="34" charset="-120"/>
              </a:rPr>
              <a:t>教室：必須輸入</a:t>
            </a:r>
            <a:r>
              <a:rPr lang="en-US" altLang="zh-TW" sz="2400" dirty="0">
                <a:latin typeface="微軟正黑體" panose="020B0604030504040204" pitchFamily="34" charset="-120"/>
                <a:ea typeface="微軟正黑體" panose="020B0604030504040204" pitchFamily="34" charset="-120"/>
              </a:rPr>
              <a:t>4-5</a:t>
            </a:r>
            <a:r>
              <a:rPr lang="zh-TW" altLang="en-US" sz="2400" dirty="0">
                <a:latin typeface="微軟正黑體" panose="020B0604030504040204" pitchFamily="34" charset="-120"/>
                <a:ea typeface="微軟正黑體" panose="020B0604030504040204" pitchFamily="34" charset="-120"/>
              </a:rPr>
              <a:t>碼數字，說明如下：</a:t>
            </a:r>
          </a:p>
          <a:p>
            <a:pPr algn="just">
              <a:lnSpc>
                <a:spcPct val="150000"/>
              </a:lnSpc>
            </a:pPr>
            <a:r>
              <a:rPr lang="en-US" altLang="zh-TW" sz="2400" dirty="0">
                <a:latin typeface="微軟正黑體" panose="020B0604030504040204" pitchFamily="34" charset="-120"/>
                <a:ea typeface="微軟正黑體" panose="020B0604030504040204" pitchFamily="34" charset="-120"/>
              </a:rPr>
              <a:t>1)</a:t>
            </a:r>
            <a:r>
              <a:rPr lang="zh-TW" altLang="en-US" sz="2400" dirty="0">
                <a:latin typeface="微軟正黑體" panose="020B0604030504040204" pitchFamily="34" charset="-120"/>
                <a:ea typeface="微軟正黑體" panose="020B0604030504040204" pitchFamily="34" charset="-120"/>
              </a:rPr>
              <a:t>   若為合併教室則教室代碼第</a:t>
            </a:r>
            <a:r>
              <a:rPr lang="en-US" altLang="zh-TW" sz="2400" dirty="0">
                <a:latin typeface="微軟正黑體" panose="020B0604030504040204" pitchFamily="34" charset="-120"/>
                <a:ea typeface="微軟正黑體" panose="020B0604030504040204" pitchFamily="34" charset="-120"/>
              </a:rPr>
              <a:t>5</a:t>
            </a:r>
            <a:r>
              <a:rPr lang="zh-TW" altLang="en-US" sz="2400" dirty="0">
                <a:latin typeface="微軟正黑體" panose="020B0604030504040204" pitchFamily="34" charset="-120"/>
                <a:ea typeface="微軟正黑體" panose="020B0604030504040204" pitchFamily="34" charset="-120"/>
              </a:rPr>
              <a:t>碼必須為”*”號，且會一併判斷所有被合併的教室是否衝堂</a:t>
            </a:r>
          </a:p>
          <a:p>
            <a:pPr marL="457200" indent="-457200" algn="just">
              <a:lnSpc>
                <a:spcPct val="150000"/>
              </a:lnSpc>
              <a:buAutoNum type="arabicParenR" startAt="2"/>
            </a:pPr>
            <a:r>
              <a:rPr lang="zh-TW" altLang="en-US" sz="2400" dirty="0">
                <a:latin typeface="微軟正黑體" panose="020B0604030504040204" pitchFamily="34" charset="-120"/>
                <a:ea typeface="微軟正黑體" panose="020B0604030504040204" pitchFamily="34" charset="-120"/>
              </a:rPr>
              <a:t>當館別為”待”時，教室會自動帶入”</a:t>
            </a:r>
            <a:r>
              <a:rPr lang="en-US" altLang="zh-TW" sz="2400" dirty="0">
                <a:latin typeface="微軟正黑體" panose="020B0604030504040204" pitchFamily="34" charset="-120"/>
                <a:ea typeface="微軟正黑體" panose="020B0604030504040204" pitchFamily="34" charset="-120"/>
              </a:rPr>
              <a:t>0000”</a:t>
            </a:r>
            <a:r>
              <a:rPr lang="zh-TW" altLang="en-US" sz="2400" dirty="0">
                <a:latin typeface="微軟正黑體" panose="020B0604030504040204" pitchFamily="34" charset="-120"/>
                <a:ea typeface="微軟正黑體" panose="020B0604030504040204" pitchFamily="34" charset="-120"/>
              </a:rPr>
              <a:t>；當館別為”無”時，教室會自動帶入”</a:t>
            </a:r>
            <a:r>
              <a:rPr lang="en-US" altLang="zh-TW" sz="2400" dirty="0">
                <a:latin typeface="微軟正黑體" panose="020B0604030504040204" pitchFamily="34" charset="-120"/>
                <a:ea typeface="微軟正黑體" panose="020B0604030504040204" pitchFamily="34" charset="-120"/>
              </a:rPr>
              <a:t>0099”</a:t>
            </a:r>
          </a:p>
          <a:p>
            <a:pPr marL="457200" indent="-457200" algn="just">
              <a:lnSpc>
                <a:spcPct val="150000"/>
              </a:lnSpc>
              <a:buAutoNum type="arabicParenR" startAt="2"/>
            </a:pPr>
            <a:r>
              <a:rPr lang="en-US" altLang="zh-TW" sz="2400" dirty="0">
                <a:latin typeface="微軟正黑體" panose="020B0604030504040204" pitchFamily="34" charset="-120"/>
                <a:ea typeface="微軟正黑體" panose="020B0604030504040204" pitchFamily="34" charset="-120"/>
              </a:rPr>
              <a:t> </a:t>
            </a:r>
            <a:r>
              <a:rPr lang="zh-TW" altLang="en-US" sz="2400" dirty="0">
                <a:latin typeface="微軟正黑體" panose="020B0604030504040204" pitchFamily="34" charset="-120"/>
                <a:ea typeface="微軟正黑體" panose="020B0604030504040204" pitchFamily="34" charset="-120"/>
              </a:rPr>
              <a:t>若為普通</a:t>
            </a:r>
            <a:r>
              <a:rPr lang="en-US" altLang="zh-TW" sz="2400" dirty="0">
                <a:latin typeface="微軟正黑體" panose="020B0604030504040204" pitchFamily="34" charset="-120"/>
                <a:ea typeface="微軟正黑體" panose="020B0604030504040204" pitchFamily="34" charset="-120"/>
              </a:rPr>
              <a:t>(01)/</a:t>
            </a:r>
            <a:r>
              <a:rPr lang="zh-TW" altLang="en-US" sz="2400" dirty="0">
                <a:latin typeface="微軟正黑體" panose="020B0604030504040204" pitchFamily="34" charset="-120"/>
                <a:ea typeface="微軟正黑體" panose="020B0604030504040204" pitchFamily="34" charset="-120"/>
              </a:rPr>
              <a:t>待教室</a:t>
            </a:r>
            <a:r>
              <a:rPr lang="en-US" altLang="zh-TW" sz="2400" dirty="0">
                <a:latin typeface="微軟正黑體" panose="020B0604030504040204" pitchFamily="34" charset="-120"/>
                <a:ea typeface="微軟正黑體" panose="020B0604030504040204" pitchFamily="34" charset="-120"/>
              </a:rPr>
              <a:t>(00)</a:t>
            </a:r>
            <a:r>
              <a:rPr lang="zh-TW" altLang="en-US" sz="2400" dirty="0">
                <a:latin typeface="微軟正黑體" panose="020B0604030504040204" pitchFamily="34" charset="-120"/>
                <a:ea typeface="微軟正黑體" panose="020B0604030504040204" pitchFamily="34" charset="-120"/>
              </a:rPr>
              <a:t>，則該系所該星期節次已開課的教室間數不可超出虛擬教</a:t>
            </a:r>
          </a:p>
          <a:p>
            <a:pPr algn="just">
              <a:lnSpc>
                <a:spcPct val="150000"/>
              </a:lnSpc>
            </a:pPr>
            <a:r>
              <a:rPr lang="zh-TW" altLang="en-US" sz="2400" dirty="0">
                <a:latin typeface="微軟正黑體" panose="020B0604030504040204" pitchFamily="34" charset="-120"/>
                <a:ea typeface="微軟正黑體" panose="020B0604030504040204" pitchFamily="34" charset="-120"/>
              </a:rPr>
              <a:t>           室管控的教室間數</a:t>
            </a:r>
            <a:r>
              <a:rPr lang="en-US" altLang="zh-TW" sz="2400" dirty="0">
                <a:latin typeface="微軟正黑體" panose="020B0604030504040204" pitchFamily="34" charset="-120"/>
                <a:ea typeface="微軟正黑體" panose="020B0604030504040204" pitchFamily="34" charset="-120"/>
              </a:rPr>
              <a:t>(</a:t>
            </a:r>
            <a:r>
              <a:rPr lang="zh-TW" altLang="en-US" sz="2400" dirty="0">
                <a:latin typeface="微軟正黑體" panose="020B0604030504040204" pitchFamily="34" charset="-120"/>
                <a:ea typeface="微軟正黑體" panose="020B0604030504040204" pitchFamily="34" charset="-120"/>
              </a:rPr>
              <a:t>已開課教室數以鐘點管控檔內的合併系所計算</a:t>
            </a:r>
            <a:r>
              <a:rPr lang="en-US" altLang="zh-TW" sz="2400" dirty="0">
                <a:latin typeface="微軟正黑體" panose="020B0604030504040204" pitchFamily="34" charset="-120"/>
                <a:ea typeface="微軟正黑體" panose="020B0604030504040204" pitchFamily="34" charset="-120"/>
              </a:rPr>
              <a:t>)</a:t>
            </a:r>
          </a:p>
        </p:txBody>
      </p:sp>
      <p:pic>
        <p:nvPicPr>
          <p:cNvPr id="4" name="圖片 3"/>
          <p:cNvPicPr>
            <a:picLocks noChangeAspect="1"/>
          </p:cNvPicPr>
          <p:nvPr/>
        </p:nvPicPr>
        <p:blipFill rotWithShape="1">
          <a:blip r:embed="rId3">
            <a:extLst>
              <a:ext uri="{28A0092B-C50C-407E-A947-70E740481C1C}">
                <a14:useLocalDpi xmlns:a14="http://schemas.microsoft.com/office/drawing/2010/main" val="0"/>
              </a:ext>
            </a:extLst>
          </a:blip>
          <a:srcRect t="31547" b="51035"/>
          <a:stretch/>
        </p:blipFill>
        <p:spPr>
          <a:xfrm>
            <a:off x="2038839" y="7777737"/>
            <a:ext cx="14210322" cy="1798321"/>
          </a:xfrm>
          <a:prstGeom prst="rect">
            <a:avLst/>
          </a:prstGeom>
          <a:ln w="19050">
            <a:solidFill>
              <a:schemeClr val="tx1"/>
            </a:solidFill>
          </a:ln>
        </p:spPr>
      </p:pic>
      <p:sp>
        <p:nvSpPr>
          <p:cNvPr id="2" name="AutoShape 2" descr="data:image/png;base64,%20iVBORw0KGgoAAAANSUhEUgAAAKYAAACmCAYAAABQiPR3AAAAAXNSR0IArs4c6QAAAARnQU1BAACxjwv8YQUAAAAJcEhZcwAADsMAAA7DAcdvqGQAADFASURBVHhe7Z0JgBTFvf+rqo859uRcbrxQ5IZFLg8OUfGMF0hQI0pAjc88X0y8I6IxJv/4TIyJAqIYVFQ8UQSfF6LIsYCgwKKCcp/LvbuzM91dVf/fr6cHlmXO3dnZXbY/0DvT1T09Pd3f/h1V1dXExcXFxcXFxcXFxcWlMUCd1zpHzBvalQv5kJDkVCnk+54c8g86dEGZs9ilkcGc1zpFzB5WYHH5supTRus6O8uTpT5mlZH7nMUujZB6IUyuyq6aRnvzICeWKQixBJGUjHQWuzRCakWYcv5g7/b3C/3ObGKE1IjKiJTOPLwySn3OXELgc1S8NyhHzhqpOEUuDZy0ChMFYswd/HuznP7YgmWvNz8YOklOKdScxTGxnNfKQKyZFOLj8zqZcwZ/YCn6Zitrz1fGnHMHOYtcGjBpFWZo7uBfKAp9XNNZe01jbVQPeZi3zbnFWZx2loPohaU8o/mVSyEUaKJ6lYFMUf99+I1zWjiruDRQ0ipMKuTZTFV0jBMtC0we/KeM3F0x+9yTnVXSSq+OuTcwSi7iIfg+LokVFEShpJfHrxQ4q7g0UNIqTIWy74XBCXUqoVCcTGOdVI3dES6Jjuq8VgYEFxfx8fA2ksvfUVgxEpuqoEou5WZuiUPhEpeGSlqFWbJfe10KuVSBRCaCBHFC6Dmh/INh/Zyi45BSloOgOYt8DAQGpSXhmehw07pd1Vk3CzJ4JHIxCEtM9V/11dbwnEtDJa3CbP2rT8qlFE+AWHjE4nHIYiDezNGo+ANkzXq49Fj2efSVlkneZQojqpcR00C7S/7lLD4OMXdYF3i5DUUfQYHPwveuhu95zinKKP8zoJ1v3IDcpnecldPs7h4FWRjFOItcqkHaDx5m4Wa7nFcgARplGWFrxtDdChkENzvQc9mCVXZhFeQnw/NMw7pBCnKSIPxT7/KvPqGTSHgDVTDnnPdn1aPeH9k+Wkv8IZaQY2D7r9mFGeLX5+ScTqW8TpFkMOzESeAe4C3ZAYsWK4y+2WJh6bJJcC2F13ZJllq5qkPzhvWhgn+uMpaHFhOFAy/S5KJ/1hVfLnNWqzYgzL+rXvUuC5IeBFw6MYL8Q61ZaCQbtKTCLqxlRo4kSrMdWbfBIbxfYawthCOY69ngQWXwoy0hSqF4qkk8k15ctK80vNQlGdLqyiN4Lv78Gzg5/6AQK6JoFK+CZ+tDfw5d56xSIyCleh1EuV/1KAQncOElFqePZUqUE+G4Nd2e/SCl7BnwBm3x4sN6V0zCcML3YL1RnDmQkN2tkdALEwpJ8g0OLrVjMRFs/eEV9Hoh5YWUsO9VKZ6jly3Y5SyuMWLesHMtzsdSrKQidLp+2fxFzqJaZ3z/7GtUlb4GR0+L1AjEA8JftJ6Tpnxd/ohT5JKApISJTX0h3+6LYOVziULW6z46q7H2/LnhgoKs7EDgCxBbX55k5IiJILj67bD+8KmLy753il3ikJQrN317bmeUzdb96n2MsGlGOZ1vfjj4SjF3hMdZpdGQXRa4Dl4KRQrpDLp2dPmUyoudIpcEJBTm8uWFGmX0Lk2nKraswMVPdZ31hYzmLUsEXwm9f24fZ9UTBnDPdPBgu97/mONz0+C8fMrkBAidaRIe/BjQNTFCe2J8Gi5xiUdCVy5BmOaunA2aRjvYzYwOmGkrml3neEgK+fSOveSJk29eEHQWNzjuHEE85qHcIZKKy2G2NyUyHzS0F37mYkHFZ4rqX8zN4LXgwqejBUwVbDOwBJ2n5x6+6pmPSMgpdolBQmEiwQ8G/9Gjs0dx9UhLSwQFAijMvk1D3goJyFSnOCmWTyn0d/CaZ0iLDBBSdILNNAVrpcHXBISkO2F+HVwQS/I/+G4LfZNw52Np5/Zzve25VJ9UCL0Sfo5eOaHB+BBiQ1MQuQretoFf27YaugwnQJy8I0Olo6euIKZT7BKDpIQpZ3XReXbBWCnFPaqunCrAcopKZgOrhLgh3lIv/SKpzr17X+jVRRJzlJBsFGy9E8RfqgYqxIp43CHcMuewBkzYXAnW+WtG6UzVQ97Pv371AXsjaeLX5+adzIR4G35Cb0xmookO98lOYOC1OtYSUWEDFpdPTF5U+oBT5BKHpOIdOqrYUC+ZP9ViZLhliCeFlKUquHGsREaXjmdNUpIw2/zxhV4tdk3r/oQg/BOvrkwEMZ6JosRlBog9aAhSARO+Ym8hO1xgNEtX2YVgcV4IBchnO5/vep2cRdLVIZhqUvzFA6JERxBLc/aFAn+qK0o8RPB7OOVyebjEJRF4zFLGmDO0EE7XfYyRS2HWB2ZtriLJuHj1lLuf73k2xG//9uu0J4oAhZcKKFJdpSBgwbmgMwRV7m0zblXcjh6JuH1gzqVwab4FR8GbTH1kdQlbW/mTavAhzxRVbHOKXeJQrQwRYskVWpa8kQs5SBDRT9G1MfFEWTKt25WKIt71arRn0JQpixJB4YTgsyBRxa+zm1VivbZj2pkdw0urh6AULXGtihLBiwpCn3WuKJOnWhYzFUqe73E5U8l/QABN0F2nCx8EhSDULy0uRrUav2a3U5w0Ewpb+5m37H2wZudX10UnC2bkUtI7n/36cMweUy7HUqt1arte7N6dMvJvOPlpFSWCsSi49vNg+09tnN7R6xQnjUcJqVTKLGe2VoHQxRKCf+HMuiRBrQlz1d96ZFEh/6rrtD1m17VBCM64prAx2TLnJqcoaQ779huQsO2zk7daBONLSA1XVOiq68ZToNaE2bqJHKkq9OIQ3ideS0RiQ8nJ/Vue69k2PJcc/1lAguBevwlXUNUe4cSHLPzPgkMHnSKXJKgVYW6c2NHLqLwT6yVrO7HA+k5dZx29Ok/5bkzYu0/Axx6sLauJmwWjboIyl4RLXJIl5ikRnw4r4CHZ1bKEDpf9UXlRSRVBylSPvpJd9Em5U3oMJdO6X0GYfAtWTqpbWE3BaiTI9FfoUrk4N8UqpFvPzv5UZfT8ZHsKpQJaSyHlZqaKAc8uCKSty19jIKrFDH0wuBsPinmKSj7z5qjzvH7lo6OTOo9p9AszZL6Eo184HzkGQeSlHk3JiCgRM5xYFVqSn2kXpIAg9OWYNes1BC0xHIM1rihTJ6owmUIfUP1Kb2x6tCo4sXBMocgE84xQRfeya0OadlzSseX5Lk3hhPSQcepg0EyjNQknBvHBk2uvF2dF/Ca0mmCdzg6XpADjH3Mpf8LvqAreLmGaJgkZoWpN+FkwxB86m3NJgain25wzZKmqs372AFcxUL0KMQLmk57Lv/yDU2RTMr1bZ8npfEWhrfCWg6rgF2Il+8Fyy27iy/UpJNvLohotXI7rVRiS+HRK8rNUW6TRQGGGDD6rYPxa7C+ZErednf2/CqO/q+zOhRBEVVVy4fkjyCkdTyVcpNaHBO/aDFQEdmwr2Trk2offWe8UuyRJ1NNszRnyoOJT/oR9aqIC6uCWDJpcXum7/Iv/c0ptdk7u0Z+pchFjEGVWURt+GdZnbt0PVgi2jfMUTGFBvkqaZClHEiW0jiiSnQdNUhoICwIXNQFhtoJ1o6HZzZWyqGDc6v5OUdKMH5gzSGVyLnxxHu5DRJRXXnYVuWD4Jagy2yenBN4kzzlk4rQf7XOtK8wUierKlYB82gpYj5um+BHit20wba00bTMNvpJL8ZuqokQUJnWPRo8TJYKCKwtxYoAoj7pnSfYcMsmBsqMWicPbXShKCBtwHZxwfZy3O3c46x2D/X0yasybiOcXly4C67wCv0NI2DewdldeehU5f+hFRMLOiFCICMNIbQoG8YfkG0bAvQmtGkQ9xzVhx7Tu52VpdEEoSksPnngUIFrCsCgrE7acuRAi7AKhHgZLWXkd3Bp2HTu5pW6/Vt06dpszOP+hYNzazk5RSoDVvFGlYgaoklx12dXkgvMvBiMJaVyqlrISTNcw3OnjOXvMSqfIJUnSXo8J0aKJojxeeOGYMdvHiN9TaSzMI0hScsgiW/YZRyzlMcD66O6xY3JMqUgatfoqGSS35lNFW3/1FdeQ8yGurKkoXWpG2oVJqQxAiFYaTZgIWrvWTTS7E0bV8w5Ztd0Xsyq4XtMchTTLiR5fIvh9MFW7G9y0ooptt437zRfDL7iEUPhCV5R1S9qFqTP1EGhvD3Yijgaebh3cbpum0cVZ9WMRUbbITTj+K6672XlbLbp17RkgKiZhrijrmrQL0+LBfRAuboX8ISa2OCGLtsUZ1a2HiYiyJYgyhgE+AlwMhDJa7MxWC4lVQq4m6wVpF2aLX/9QChZnQyyLGQFFhwlLm4hbd8or0wwtZU5iS4nfZIKmLFNGHbAraaS0Yl4l1cGCnVKwv34d8FD3M9jDXW4lE9N/jjNBtXc6OPecLqEPhzwB01PGB+ceM/YlpD5FQaynTGTmAA9YTowdK+sB3+IgrM1z1aS2ocC6QoqfqTBr5Mq5IPtRTMl8ZyKwAwsXvFQyWie3NFPG74GD+oxKOsccl7Q+k7Iwy98b1Mb8cOgkRaoLdJ3dp3uU/yFM+cj4cMiR5kCPwj4RQibVawdFGGu9ZLukoYgh4y9qffsPm5yiakEZKRaWZaSlK5yi4KgIG/Sgsd8pyRjKxC7XwnePhYBf45I9TCam8ASRekLSwsRBV0NzBo/VNP3/VJ0+DFaquYV3M4Y40TysCSjsSLt5k5u/3QQWY6GGgV8tg6IOmSBLSY+r7E8VVSUL4ZeW2AFrTWEML5al7LxxNbphLmUe7NoeQqlHiQqXWbja7mJGKkY5SxsMSQkz+MF5nUz/njmqwqZrKu2GgsR+kJWBA3BMARySV7BZsbalqeAXC7nZ4yOznaJqQ/tev5dQZRbRYldLJQMDUUrTLJMKed0pyhhUEQ8TlZ1p32+MZwQvMkkeIA90bh1eo2GQlDBVRfmb5lMvwGqUqsPE4GAHZpDvk1y85BTbeCX7nAvxDbZh1yYqDr3J5Ix0DYTAGJ8qDHMLA/NZbUDYcLG8q/e7foFTUjOmFPrZywMeUGb0G0ne7ZnvlB6HMrHr1XC0b7JFGQHfK7QTZex3TkmDIKEw5fLL/FQl/QlYyUiCYgsSBQfGygjxufA6Qr/iy8XhpWHsDruMPI+tPbUlTbsZUshNgsuXnaIaA1bze2nJB7llCYadNyqBvwPrD8BJO6/Ht9szj054KLSOKeZDTlHNydbOIir5o9TZLFrmWUZfPuvP5NXCc8isLkfHtA+78MeJwjTbUlYGPZdCbiV/7DzQKan3JLaYfedUwIn6EQJp+yRgokEZBU8l14BSx+wuD12rX7og6ggToly8wjlZUhtWM7JFCCmmFIwv3uDMpgV14JhXiOT3SSlCEcsZrtCSkLZ7yFaZbU97pdceUAmFaq+jayBKY4MiyY20701b7MI0QKm4CVyy144ZVXYa9aj3M6nOYaHsz8CS3kne7teOKvJhWKfzMdYyAloUheYwyh4iEwfXLE7JEEkpxpgzpD+sOVlltJfJxRZK5RTNHiF4YUL3ueP5LiO8qvIWHNKsqP0zYQ/KgoJs2WscyTlwLbSGpxbEHn4Tq5kMLpbuLTEvOPPeH2plfHNr8aujqUKfYAo9abvpJa+bJ5MvRSuyRWTZ+9iGVpD+Sgm5TttEOrMDWN001+L0bu/Z16dvcNaXB53BCF8KwsqzOxtEwIMFx8gWnSkPkXLTT0otjZTDpRIRZ+WzG37PhUXGk8eLp9tz9ZjKux4X8cn5zcyg1dpSyMGsSxakdCvqnmk9/grG5J5o95ZXR5h2Rw4wXkKKq1uOW5OeOC4GcsVf23wY7P/P52W3a4rNLKLA3il4QwYs4/DXBHt5im6Q88Xml+5Rpv+GDvp7WseBp6/2+wtV2L1oLWOCBxGPGgoXRysptwgpNQnBhyfYsZRzYPEAC/m90M3h5KH128OF9RNnj2sXMaNH1l5TvuvV2QVVO2mkKkxcByuvTSl+W3Dzmmec4loj55V9F7ds5XlW17WTFB599EDOFAgpxD7LpL/4+SL/105xzXllYEdGxafwo0+L6qKjETmjaEkrwHqWgUixr2vkuGsQklniSf5o8TF3HtQ3kq7HrAnsV9+Vc05vDYX4N14Njxwe5NQnCCFsYZqW+HvLsWtqf7iVf23umpervej36jFFiSiCE4/X28ynywdPmyvSN/y3kJcTiCmTFiUSOVyoUD+Eky28hHTwQ9zhg6sM5uEYwr9xkCzV66cUZ0SYSOsJ321UVHJzhUl+UOENpompTgp8zuRymsU9D4GlTeFsVYOJG72apj2WnettJU3DKYwNrgNSOMfjr+jhFNWM6YPx3vxxtuWrLpGPYvKZC8ccxdkGRFrgbULz2P3k6dPq7Rj6aL4yyjeLPn7A789+PFBxNBTDYx8tMcIagKowY+8pvQZft9GZrT2e2XKHP8f7r5M7ZsFBSk4czOMnMlhx6+phWSmNrBwNNqP/aAhmsRpMTesliIcUj6vJvxOWMZjc/G29HCEkYxYzAteaca43gdf8I5PQ8wn1NjluqrxOZDJ8J0d77n5a0Z/b1IUyBR8wFb5qkgS7zQnCz3Vmqw9YSzgzN4AbT68oEdweTpTMrK+iRDIuTAic8AxWf6pt3tjiM6X6Z6p5WpshMzVPCsKkhA7qOH9jyqPPHYNacRZ88QgcXybtoLUUYrNQ2BtOSb2kDoRZv2F7yc2UKr8glmH3B4CEza45SAb7PiHKCnLMJt2comqhUPproitYM5V+IHuUgs0mv1xao55YtY0rzEpoz2/tQZjyMPYMApnZD0AIBDBySFqZcERZVpBp5zglqTNjYDfYysUpZeLJgj/D4AHJ5QvhgvqLK0yHjXK+N18lj0jFW0B4OIzFTisVQWx0TE4kmL9pwuSP+b4dK4v+85i57LUh4usZLeX8+Uk3A1JqjYEsuoW9sXSj2q377xF/h7VOSb3FFabDvUVd+6lez+XSPPpsKBwlJBQSxEyiNz5Gl9gidLe6Jjha39SDqL6HVErnC1X5Rvi3v2wtnXmnWPrqQLFqRuxRjKf1bkMZG1NbLpxYMsAU+jIZ9SZebfUaV5gOJSFlguXxYX81pwSFCZ7P4CDM+ErBBkoNPneXspaM0TdlwVsqTAtyIUEUprRlHs9opqn/FILME0F1MV/y6lRz2cxrxbLXTpXvTznau9yjXgMBZsdaceN4poVYzn9Y8nG4oH7jChMY/cW23oeJ92JpHV8ThXFm2J1Hx7aUoMQ71bXkFs8GO4yrLCscB0lgdg9CVTQlT9HV7syjj1cV9U3Y9gpRkPMuXzxz0qGFL13RRs0ej0PUCMmdCZIpZzs1hxJB2RQyCatF6j8ZFyb27kYwfkt1Qtfq8/nsz6eT7dI3VmiepljdczyUBMqj3zyJllJFSwmiHOf5CUQU7hwXC7SgtiU1TPuVUZrHdO1C5tUf9irqW4s6jO76TsvLyR1NepNCX2vSQkVjigKFz8CWqy1SbPmx+EpQ5qdOSb0nQeSUftasWXO93+97mcFZ4Th6VpLougfivdBmy+J9O3fuvNcprjFXf7L5lK1a/pKQ4mmxY3sp2bs3ZHcSiYCC1HVGTjs1274wIqClRFH+FkT5a7CUcNnYU3UJ3+58dApKg6wOlpDlod1kSXAnWVSxk2wwD8IO4eXAjtmXuOBq+Hs4v0/csOyv4cL6T5K/Lr3s2rXjIU3THoGDqyQjTo9HB1Gam4QwbywoaLvQKU4Lw74oeWyv1uQhYoXIjp0VIMzgMcJEcL5Dez/JygrfZozSQPeNlvIW21Kmv+Ee79S0W57g1ZImOcRD5FtjL3nx8Brybul6EgBXH+66nQD8LUJsh4hkALmxqME8OaNOYsyCgtZPgPWbBPEXt2/cclx1tAkETILB0LaKiuDYdIvyrgXFrUulOsYegSMOWNFeYQ/0RcOWEqSJlvJmECWSblEi8OudOBNiUzhNzcCtD/N3JK+0uoT8s+Uwkst0270nBNw4XDhvNiRRInUiTDjBvE2bdo8ZhvEIaM9SqtxbE8Hj8UBWbGwOBIKjO3TokPYOwat5818aqu8U6dRbxgIvkCAO8w1pA7rv/4bsG903WjO0nrVNWKThpAhbl8bl9yQTmw3EHXPWiAFayxA/pHI+wylpMNSJMCP88MP6v1iWbTlldnY28fv9RyacByu5zbLETSeddFL6Ot863DR/Y345029CC5joBKOlrAgJ4uUGuUdfA5YyLMrasJSJsL8TMv2xOV1IT29LW7AxUWAfKZln3rS8wY3PWafCHDp0qNWqVbs/WZb129LS0pllZeUznOnlw4cPvwQufHSbNm1q5daJLEW5uFTx9xBRqoiqgnlGMCRJh0O7SS++mwSECkcOOy3jyMj4WpO0J3XAfpKmqo9c4O8AMzHCENwhUxhM0BfDBQ2LTB7PeoOcOJHtHtFj7hvszIumB9qRIERxkHiTnZD8lERJfiJgr4rmmkna6yHS2RsgA7MOk4E5h0h7LURyGCcaTPYRBTMlYKpNGNPI3/cVkd/t+RzeR2nxxOZHiy+Q633DyaQFia++ekbjFGbR68PB6swGS+ifZ7YlfzO6kh00ixwqqSC7d1fYFjIa6EYlCi4iOrCUCkwn6UFyVlYp6QPTmSDYbr4y0sGDAsd1nNHqwOVKcMGJwsJkQWE+sW8xeaBkAVjsKMK0s3F+vbhh2UynpEERPes4gZFyIpM7mj1KNa2PhGymEztEBiklZKvMIpt4FinFuwtjgHJE0eK9R+EpLNb9lkbWBLLJJ4eakvcONidvH2hB3jvUiuwKseJBvoNfQfKkcSEUyhQP8+gQsuIHq69QrCYyIFt/9uC3pNjYB/tRJSLDCnUuVgqhPkre3Vbt4b/rEjzWjQq5dFYvyK8XM0q9mG0jOGBBGdHIc6EzyCPrC0ggGH6qRnU44sLxPiXBDxHpuVj+121FcvmVhZDj9YGv7EEJ6w7a7M50NS+czQD4is2XMCWCKRopCm4nw7e8RcoE3mtUZWftlh7rAXHD8ieckgZHoxOmufS1yaqu3orNgpWxa/vgaDyx+yTywJaT7YSmxqgeEIjxtVC8l5Jbmx7CIrgYqFw6L4eIvS05Uc6EeHaQJHIALDoFLF8z5lHDoylwDnnN8TWVTFNJyDAOXrnj/YqPghtbMwYXQOV7zvGK4mK34KyQjF1Sr+8dj0ejEmaoaEY3jWofUcbaChzttwqYZe80PWTEjz3Jd4Ece75mwOFVVRCY+Zi8ve3DTuFxgKyoXPJyW05ZVxBnd/hUH4hHC2FRJwXH18ErBgFryk2xxBDGvf4Nf9nFWN5lIOqrIDQYSDQw0ahPrCIK8v+VNxb9PvyhhkmjEiZfMvNPzKs9iL19YsGYIM/s7kB+u7UTqCUN1efhG9rKhea7jIxv8oVTmhCMS0lwS3uy7Ye+hIdOJlStIHnZRaTgnOUgxKNZNmZjC4d1IXuD1xOTXAIF2URj15KrFtVs2O86ptEIUyyeWSAZWc4U1g57+cSCgcXZG2LbT1kzUJQKvT2LVU+YAkLzkzPWv7Fs6Ke3LTxMszzgpRXcA+xSh1StnuKcSwEmE8QpYF+PRJ2wa0xRNUVVMN8Pf4bCqgybdjnhB1r5Ti5rop/ecnPZ1wonJkj2yIZxGzCDjxBcQRXt4zdXHLBDi/pKoxGmtWTmPYqm/FWCC68at1UGYzgiKu6hSy46TDU6mSZorkyEYBppvXtp2UVf3O7JMQ9oAiwo6hH7ruBAyNjMidcJPuMowtGTkuLpQQnjdaRVydIdsGkTfj6sJH8E0f6lvCzw+kcbyNEu+/WIRiHMUrCWWSqdRxWlN/aDjAUOOSgs6yfmLRtCPxkdpP6yz6mqdcc7JquDUDwk7+BPFZd++ivZpGyzn4NIK4MHHy1ZRJgY9uLTN3DwB5RpRKrpPklooOHrsGZ1tqR04tsry79zFtUbol9aJxg+Ii+hLL4obeCMgbt/ifacsI38PncvzE3DM1gdJFOJJ7QvNGTRH3iT0o3HiRLBLaPo0MB5wE/7dUryfJTk+xnJ9lDi06jdImULyVk/HTgRBFUZvRJCgQVX9/Q/OLKwSZ5dWk844YUpl0/RIK681ZmNCT5x1x7i2jSOjB0pKvgrklvfExxrKQUkJMiMh6yzix4Ntt1TlMXBcsajquhQiF5IxrNBqDleRnJxAqH6oQwf7BVJ0msiVvwcWmqIqfM1Rh+T3Pi/Ub2yhkOxs/W65YQXJid5V0I8VWgHdTGwzwT2CyVyKhs09mjd390d9lNpPRueSfJ8gWokZbzX6skVnde/mSOZPbxdykREhyJEMeJAtX4QZ76PkTwQ6hGLiuONOetWB3QIYEHBepL+MPfhtT39z17X1dveWVxnnNDClPOne8FV3QSxo1o5uagKVRWwltbPiqIdN5a70PVZUlhriJr4CW2IYLo8fcNbgcI1//ZIRWPVFUxVKm8HhXrEonrAmoLrR6uKQgWBHWNRkwWtJ+hTVxV6m1DZZyN7+seO7EKOjvGeYU5sYfq0gZKIEXiHYlxwNBaFTKd9Rx0/bvr4VrupZM87c3ERqpe03vl14JyiR3RVmDpYTmdJ+kHR4YQiRJvsAcsZjlEZWFUQLVrUSnXzyWK7d4ZPuaAvSM0/66ru/j7OooxyQgsTBDdB0XUl0iYeDXwyhTCMTUznxzwOpjKC81elZRXHizWxWijvwI+BwUseID7zsEdgW3mGiIg0At7YhhY1C8SJlhRHZ04FTI7gkMGhob8AZzIX3PuD1w7IbeoszggnrDDFipl94WWEXQcTA9uaYCYuyQus542x74m5s90+Sawp9vsoJggzcN04BBn4vaLZwfVZ0TLwTBMRKmb8OSDQVMWJYLUopbQA3PufaAX/4Lqe/gudRbXOCStMHhK3UFXNj9dbh6K1NK2NTMa2lkcwldeIZa4lVTrlorvGDPzcokmhdruWJMzAMw0KFK8ldPOY7acKOpuweyeDJKXvXtPT/++re3s7Ooujsnz5cn9RUVE3eG3uFKVMNXa1/hNc+trpEHd9DS6teTxh4sOipGn8kZ015k9OUXye3flbpmpP462+YSi6cNl35ZOl/b59OksqqgIJhLOsfoF7VRaSJBjv6RcJQIHjBELdAP7+saZa4LWpK8iRjgezZs1S2rVrdwHkmv8Fs8PA2q7jnGP/gA+bNm369emnn550K9MJKUyx7NU/U02/P25nDczEufyJVgSGssG3bHWK4/Pk9uY0i86nTO1GuAmiVCEDf6d06OJ7fWB1tdpMdtIBNn8eDtrNSjXq1IeWFzaF98HNkdz443898/GPfn/OYMbkf8Pi4bqua6ZpEhAohgI4UAUK8meYPoD5eWAsVvfv338fbisWJ5wrF4veaAtG8pe2/4mBHSbCHyn5f5IWJfL7tnul4NOwMc/OwHctDZy9bJJHkWa9FyUC+RD3qOQjLuXGyhX1qWK3HGFyxOQVlOnvlx/Y9b7X53kXBHkxCE8zDAOOrSQoTnyvKIpH07QzvV7vPbD8U5je+eqrrzqEtxadEy/G9JJfKrp2kp2J46UdZYLYEwJ7/rOSpSVVDXQM+TkzIONek3twAx+y6A/UZxzwcBoeKr02pwgopmhTMkBIrfh1dghUMtzk8mk4RgdsgTrLU8WCxLJpq3at8/KbDxWc+yKCrAqGU5ZloeXEsQIUEGkoEAjEtZjV3adqsapHjyzV8tdKdhDcuYe3u/WKZs2Gd5+t6mo3M042rukaCR4q++snl97+6CldBqQ0XnrX4iXBrg/PvbPr6qcntd+50FPbGTicZvS9nGMTABEBTokBgawO8fOx9VGS5sPZTGhoQDchKvnAyYsDK0d19w0QCrsXPnQZXK9qqqMfWkaIdBkwPHDVHX/G4Rv1eNVyCLp1hwl9+/aNaxQyJsw1Xc6+SVCBT6Rtbx+eKIAts8vhRFRrv+CHU0VTPfFaeSJANh503qYMg+AUBOKVtBp1MCkAvwL/Q3wm98O7TYLJlUEhvt6vWV9e/u232wcPJupJ4KEDLYnZdHvWC6rCbooTwdigheRCTJ38dbndfwC+gI7smX0lvPs9LBuERy6Jw2fDwWQOu+6OwDm/uDnHDCU+nDjiCljOLSDgPolizIwI85uuZ/f0EPGVQlmOBfFZbRI+qImPbKWrt96D/X0xClFhn00hwQvL75mUr2se9fnTVy0swXUmDM4+h1n0c1hNi/frcTtwjLbDdP7kRaU/OMVkTPe8Jgazrgfb8Dv4npPtSnZnWTTQOqqqzn/5h38E2p/RMwdE6iyJjTPkz9/BWiZ8dnpGYkyVikKF0hwTewDCfG1O9qUWCbziTNE+W18nPGoWCAGsJb7XwI93VxXl8QrDWvxtlwFjYBXSuqSsCDzNx/a97HFAwcE6bQnlo5wim5mrDx1469vyf6lUngPZ+5PwzfvRH8D/6MD++LJyzJYdT9cgvnQKY4ODp4Eo8aljs8Il8cmIMKXFivHJJGpmDPQJDQrVAFEYcJF7GDsVLOB/VnXp949HiqdgFepL4MqtREcZPg5/2I1gZY+rAH99ZcUOEOg9sM75Fpdvgn+riCZ2SB5J61PPNFRV89jbSwCO2gdJ0Je5ublJjaOUkQbdgr1bd5zRsm0IzH9vnTE/tuWCBY06JfEbXRwwKGKEMh9TB+xsvrKj18h6brPnwAVwfNvEO464TGG0GeFk/fKtxjfh0mMp3m3ugunNzq20lSC8jnBuOsDpOXJ+hGWSvsNHhtp26uGRAiLuOGDYhJk5TP+vZ8+eRU5xXDJiMSfB79jf3PMUREiFprC6WjEmiJ5OBnf0uacB1AnWF1CcIbCeKmO/6i1yJ6mSzUjq4g6L7Ob/GUDijh3+zqrAXJ8IjBBC3gqx7Q8Yo+InNY8/VNC+kwYXQSIDbbtxECX2RXgnXJKYhBvNNN91HTjbx9gVGE+5JA+eSLCeYhsr/X+z8n+6RJdKD7siPAa4PngwyFj4NZMXVbwfLo3PVX38rZmgvxGmeUerjqfljLnnGZGT31w3Ezyd2Ov1Yh3mU5D03O0UJcQ1TScIqEGwXawDzx3Z3sjdgslSPHCpolCVEnXsxMEkqXtH3v0msPPtVeUPH9ppnNOyQ6fpvuy89SDKChQexpBoGasaUCwLBoNlcBEkbS0RV5gnEChGiIJOPTfYyg9COOAUxwSdkqDykp2mr5dTlAzy8/2keNLk2RM458PBRV8eCATuhoz7LXTXWI2E9ZVYNYRi1XW7E/ySsrKypfank6T+ufLT+sz2UXDltVzf2XCAU4RpMZxsuxIyAfYakhx8I2fDdyVa8DzbNMYBK9wtTqZOWVSa8Ia9eGDPok6dOuWYptkFrOR5INIBYD07g1BPgdffnHXWWdOcVZOi3gnzm39Nne316FcEjerdy32iQSsqCP1+A2ErVxNaFiBETVyRokjKv9cOfv5h9ubeOmXN43l11LqQciu1yEXPLS1b5xSnhSVLlrQD69mppKRkxSWXXHLYKU6KeifMZd+tmu31+q6AuMQpaeSgqsCk0fU/E336a4RuguQ2gTixVqNC8s8n56814e1FifJIvIHNsuQfJy8uS65fagaof8JctgyE6XWFWRVdA3FuJPo/phC6d3/YtccAmy5Bz8XvZW+csVErfQwsaNyeJpivgMv9yVOm9H3620MHneI6xU1+GgqGSeTppxB+3kCnIDZYTcSJ7HBuoGCFJHJZotAUjTLEgacaWXy0U1TnuMJsSIBL5726g0mMX7sDYsRWtOx2Is8KMSuph+ZjaxyXYsz1p5Fcp6hOcYXZkEDThkMMhX2vU3g8uATdeUhy7wpv6D0h5I+JrKZlWsTjz+175X1PToBkKPYz1TOEK8yGBAryMCS3Yd/rFB4PLrF7IxGLFH9M9ktC34mzOsFHFmo+v3He6D+YJ/ca8pfly5Z9WVRUdPPy5cvrbKAtV5gNCXDhyrfFmEI7BdFBDXIpKxRKSp35l7iQh6NpEx9XqHlAlGPuD5x61gU5EGsquq730TTtRSHEZyDQW1atWpVxC+oKs6GgQVa+cTNRvlzsFMQG40Xw57tMIffg/ORFpT8KSt6q2n0NLaXqyzIG3/BA4NTC8/OEZVAQo30TGd6jAwItVBTleZhfuHTp0rFfffVVE+ejtU4cA183LFu1crbX59ZjHgXcNqTZdNNWor8wk9AffwaRxk9+sB4zJOVn3ZprI+iC8FPRbhuYNYwq9D045TkYCdiW0ptlnHf9fYHT+g7PE9yi2JxYFWz7xttwQbCSc76CMfYsrPdG3759A84qtUK9E+byF2fM9nk8bsuPAw0ECFu3nijLVhFyEOLLJFp+NBCTIcQjPYqXTHKKbG49O/sjldGL8O5GFdz3kBvuR1Hmcstk0URZFWz7BksqQaRrQKAPgDjnOIvSTr0TZritXHHbyiPgGULXbLeVJ468cHXQWMCSVr/e65atDZeGuf3svKulMN5WPdlgKe+13Td28k1GlBHQgmZlZeFtErN69ux5nVOcduqfMN3+mDXCA+INCTm9+9pFtzhFRxjTnTRp2art+wNH3dWnU98LfYKbKYkygs/nI4FAYFa/fv1qTZhu8nMCEb6LUuzmwnjGKTqGmavJgcvueuatToXn+4WIHlPWF1xhniDYHh8mLsXfeq2L/eD8Ju1Pmw963Gtn7vUYV5gnACgxHTJxsJavGD7rn+HS6BT26PGdlGIt9iyvz7jCbOCgKL0gMsjC3y4l5L/7rlgRe4g7B0hg3naF6VJrYEwJiHJuvXCYyAmDipfstxckgHM+H+/DSVWcuD7WaeJtE5gA1SYZCzTkyJHKqnXbRlDB+8IVG+N7qQELfqVRdkaim6kaK3jgUJD4MP2QFNuppJOKixe9OAp7uiXJxo0bvfv3739b07RLwkNXHgXFh6cn8hpJkLBFCASNwv8Jpq1Q/h5k5cc95SNdZEyY33bpf69C2GM+RYnbaRXvkeauKI+AJwgnTFZwQAhw2QJEsUkS+pYpybOF6xZvtldMkaKiot+DMP+G71GEeAMZDiNoWVYZCPIAfAd2GMZtF8P7YlhnHZTv0nW9dN++faVDhw5NPFhRDciIMNd0GdBUUrIWLGErM57oYJFdrw6vEMsfPSuNGDhcITgGB+DNZjBh34EtW6hw9kmX77/a6axSLVauXNnVNM05ILaDILwfoWg9TD+DQDeD9jeBq97arVu3Omt+y8hp//70wuampq0H55Afq9ocn75MVXBTTQVRW3KitxFEaSYI84Ft0BuvBYULGh/Ya1JFVjAPOUw1GZQm0SU+FzAC+HNYsRRM6Yx9eeKpbqOKEwoKxEgXLVrUAuLFUGlpaXltW8BUyYgw0QCu7jrgGS9V7sAOq5VlZlqScCaJ3p4TXw844vCq5KLpDC9v7F49coLw1Z7AnUcDi9HJGJa8tcW41VPDpQ2X6L+yFtjdZXB2CQmNl5SdB1e2Apc4BJPMUAt415z+RhfP6RZYRhAimlS3NbJa+HRGAkExp2D86sudogZLxoQZjZJ3u58vy+TTTNCuAnPKRm4dawKeSL+XkbIAf7pg/Jq7wqUNlzqrx9w9reuNZD95Txesq8DoxhVlUqDL9nvYMVMWCJIyKksr+FeaEE85qzZo6sRi7p7W4xpVkdMhXsqxUh2RvhGD9eFCyAOW4DcolFkQ8oTPn5BUKDRoEvldh/HFSVWy13cyLsxdL3bvDrnOPF2lbSFQd0pdkkGBzJELuXvtlqbthk4K90w/UcmoK984vaOXSvknXXNF6RKfjArTY+ZepinsCsN0RekSn4y5cjlrpFJyeN3HHo0NCyVtLTmhdrru1h8htivncvea7W1OeFeeMWHumdb9PMgoP2CM5kKc5JTGAqJ6KYnhO4lUZJ9JuFYvRi2pcxSFEcviu3f6ZbuhQye5wkwHu6Z1fyDLwx6vMBJYPymIVLzkYMGVpKzZYMKVbNjLpEZiPuHBjhbcsnaXl+4HYdavJsR0kxFhyimF2h419KZHZb+In/SEl+1vewM53HwE7ByIGBvRXWxsYXK+u6ys7IQXZkaSn58J8VNJz0j0nEMK1jKUdQYpbTYU3sNxd0XZaMmIMFsQfL6hbCUT9cgAIQbyComk+IDeZBMklxORjAiT+kzIJ6kvsdQksfRm8IGM1/u71DMyIsxSk0kIGBPeJIUhL+MB0KdrLRs7GRGmGeIYqO9LeC8zZcRbiqOaYDDqWs3GTGZcecWBIJjBnxONaoudsv2HVxFfWTGRzK0iasxkRJgd7t5WwQhbrqmJrCC68nLSbOt04itFceogVtWdKk+ZeWBynZMxf7nrhW5XUUneVBhVEjX8UMjOuZpLyvMHQJbeG97nO0saN5GWn4M8z61gTxcHX+3eJBSQCz0665JUzyKJnQ0jFZ9uvImEu72J3Wu2tnS7vaWL/OtXHwB9zUhaYpAIHXVhijsdmRpH7J0xYSLCYNNNIdfqimsBXeKTUWG2/s13e7glHra4DOJTX11cYlEnpmvXtK5/9uvK/dgv061LTx6MMS0u9pQExak6N0wt14x6/jZt2mwNnUQadAxaJ8LEWyx8POcpj8pux76ZCbtnulQGM8L4DyKV5CfI3h9uc1vxR05Jg6POgr0t/zvAp+cGJqmK/J2qUMW9Byh5EoVBuspIyOQbORcXFowv3uAUNyjqNAsBN053v9hltEKUSR6ddbJAnDjSm+vea45XZ6S8wrq89YS1tfbIk9qkTlMQSolsNa74NYvTi0KmfNzkEkcwkz4PIxpk7hhTuR2NUkdXKYFjecAQdJdT1OCoV6d9z8udW9OgeoWgbDBotgvYzo6U0jyIRWONJeUShaAhDgoiH2v16zUNdlSOenm68Y7KskPrmoeIbCoU5mOSahaXrjSTxGLkQNtxq39Ej+QUubi4uLi4uLi4uLi4uLi4uLi4NFwI+f/GcXgqJm2kuAAAAABJRU5ErkJggg=="/>
          <p:cNvSpPr>
            <a:spLocks noChangeAspect="1" noChangeArrowheads="1"/>
          </p:cNvSpPr>
          <p:nvPr/>
        </p:nvSpPr>
        <p:spPr bwMode="auto">
          <a:xfrm>
            <a:off x="21272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TW" altLang="en-US"/>
          </a:p>
        </p:txBody>
      </p:sp>
      <p:sp>
        <p:nvSpPr>
          <p:cNvPr id="3" name="AutoShape 2" descr="C:\Users\9902899\Desktop\資中毛建祥\C計畫圖C-01.jpg"/>
          <p:cNvSpPr>
            <a:spLocks noChangeAspect="1" noChangeArrowheads="1"/>
          </p:cNvSpPr>
          <p:nvPr/>
        </p:nvSpPr>
        <p:spPr bwMode="auto">
          <a:xfrm>
            <a:off x="155575" y="-274638"/>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TW" altLang="en-US"/>
          </a:p>
        </p:txBody>
      </p:sp>
      <p:sp>
        <p:nvSpPr>
          <p:cNvPr id="46" name="矩形 45"/>
          <p:cNvSpPr/>
          <p:nvPr/>
        </p:nvSpPr>
        <p:spPr>
          <a:xfrm>
            <a:off x="0" y="1168897"/>
            <a:ext cx="7587858" cy="45719"/>
          </a:xfrm>
          <a:prstGeom prst="rect">
            <a:avLst/>
          </a:prstGeom>
          <a:solidFill>
            <a:srgbClr val="FFC8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41" name="TextBox 2"/>
          <p:cNvSpPr txBox="1"/>
          <p:nvPr/>
        </p:nvSpPr>
        <p:spPr>
          <a:xfrm>
            <a:off x="649887" y="242363"/>
            <a:ext cx="8734745" cy="923330"/>
          </a:xfrm>
          <a:prstGeom prst="rect">
            <a:avLst/>
          </a:prstGeom>
        </p:spPr>
        <p:txBody>
          <a:bodyPr wrap="square" lIns="0" tIns="0" rIns="0" bIns="0" rtlCol="0" anchor="t">
            <a:spAutoFit/>
          </a:bodyPr>
          <a:lstStyle/>
          <a:p>
            <a:pPr>
              <a:lnSpc>
                <a:spcPct val="150000"/>
              </a:lnSpc>
            </a:pPr>
            <a:r>
              <a:rPr lang="zh-TW" altLang="en-US" sz="4000" b="1" dirty="0">
                <a:solidFill>
                  <a:srgbClr val="000000"/>
                </a:solidFill>
                <a:latin typeface="微軟正黑體"/>
                <a:ea typeface="微軟正黑體"/>
              </a:rPr>
              <a:t>帶入系統課檔需注意事項</a:t>
            </a:r>
          </a:p>
        </p:txBody>
      </p:sp>
      <p:grpSp>
        <p:nvGrpSpPr>
          <p:cNvPr id="21" name="群組 20"/>
          <p:cNvGrpSpPr/>
          <p:nvPr/>
        </p:nvGrpSpPr>
        <p:grpSpPr>
          <a:xfrm>
            <a:off x="12344104" y="270848"/>
            <a:ext cx="5437055" cy="1096605"/>
            <a:chOff x="12212715" y="340543"/>
            <a:chExt cx="5437055" cy="1096605"/>
          </a:xfrm>
        </p:grpSpPr>
        <p:sp>
          <p:nvSpPr>
            <p:cNvPr id="22" name="Freeform 24"/>
            <p:cNvSpPr/>
            <p:nvPr/>
          </p:nvSpPr>
          <p:spPr>
            <a:xfrm>
              <a:off x="12212715" y="340543"/>
              <a:ext cx="904699" cy="1096605"/>
            </a:xfrm>
            <a:custGeom>
              <a:avLst/>
              <a:gdLst/>
              <a:ahLst/>
              <a:cxnLst/>
              <a:rect l="l" t="t" r="r" b="b"/>
              <a:pathLst>
                <a:path w="1180172" h="1430512">
                  <a:moveTo>
                    <a:pt x="0" y="0"/>
                  </a:moveTo>
                  <a:lnTo>
                    <a:pt x="1180173" y="0"/>
                  </a:lnTo>
                  <a:lnTo>
                    <a:pt x="1180173" y="1430512"/>
                  </a:lnTo>
                  <a:lnTo>
                    <a:pt x="0" y="1430512"/>
                  </a:lnTo>
                  <a:lnTo>
                    <a:pt x="0" y="0"/>
                  </a:lnTo>
                  <a:close/>
                </a:path>
              </a:pathLst>
            </a:custGeom>
            <a:blipFill>
              <a:blip r:embed="rId4"/>
              <a:stretch>
                <a:fillRect/>
              </a:stretch>
            </a:blipFill>
          </p:spPr>
        </p:sp>
        <p:sp>
          <p:nvSpPr>
            <p:cNvPr id="24" name="TextBox 25"/>
            <p:cNvSpPr txBox="1"/>
            <p:nvPr/>
          </p:nvSpPr>
          <p:spPr>
            <a:xfrm>
              <a:off x="13117413" y="773429"/>
              <a:ext cx="4532357" cy="236668"/>
            </a:xfrm>
            <a:prstGeom prst="rect">
              <a:avLst/>
            </a:prstGeom>
          </p:spPr>
          <p:txBody>
            <a:bodyPr wrap="square" lIns="0" tIns="0" rIns="0" bIns="0" rtlCol="0" anchor="t">
              <a:spAutoFit/>
            </a:bodyPr>
            <a:lstStyle/>
            <a:p>
              <a:pPr algn="r">
                <a:lnSpc>
                  <a:spcPts val="1800"/>
                </a:lnSpc>
              </a:pPr>
              <a:r>
                <a:rPr lang="en-US" sz="1800" spc="359" dirty="0">
                  <a:solidFill>
                    <a:schemeClr val="bg1">
                      <a:lumMod val="50000"/>
                    </a:schemeClr>
                  </a:solidFill>
                  <a:latin typeface="Gen Jyuu Gothic Light" panose="020B0103020203020207" pitchFamily="34" charset="-120"/>
                  <a:ea typeface="Gen Jyuu Gothic Light" panose="020B0103020203020207" pitchFamily="34" charset="-120"/>
                  <a:cs typeface="Gen Jyuu Gothic Light" panose="020B0103020203020207" pitchFamily="34" charset="-120"/>
                </a:rPr>
                <a:t>CHINESE CULTURE UNIVERSITY</a:t>
              </a:r>
            </a:p>
          </p:txBody>
        </p:sp>
      </p:grpSp>
      <p:sp>
        <p:nvSpPr>
          <p:cNvPr id="19" name="文字方塊 18"/>
          <p:cNvSpPr txBox="1"/>
          <p:nvPr/>
        </p:nvSpPr>
        <p:spPr>
          <a:xfrm>
            <a:off x="14156949" y="1367453"/>
            <a:ext cx="3848100" cy="6186309"/>
          </a:xfrm>
          <a:prstGeom prst="rect">
            <a:avLst/>
          </a:prstGeom>
          <a:solidFill>
            <a:schemeClr val="bg1"/>
          </a:solidFill>
          <a:ln w="19050">
            <a:solidFill>
              <a:schemeClr val="tx1"/>
            </a:solidFill>
          </a:ln>
        </p:spPr>
        <p:txBody>
          <a:bodyPr wrap="square" rtlCol="0">
            <a:spAutoFit/>
          </a:bodyPr>
          <a:lstStyle/>
          <a:p>
            <a:pPr algn="just">
              <a:lnSpc>
                <a:spcPct val="150000"/>
              </a:lnSpc>
            </a:pPr>
            <a:r>
              <a:rPr lang="zh-TW" altLang="en-US" sz="2400" b="1" dirty="0">
                <a:latin typeface="微軟正黑體" panose="020B0604030504040204" pitchFamily="34" charset="-120"/>
                <a:ea typeface="微軟正黑體" panose="020B0604030504040204" pitchFamily="34" charset="-120"/>
              </a:rPr>
              <a:t>教師代號：</a:t>
            </a:r>
            <a:endParaRPr lang="en-US" altLang="zh-TW" sz="2400" b="1" dirty="0">
              <a:latin typeface="微軟正黑體" panose="020B0604030504040204" pitchFamily="34" charset="-120"/>
              <a:ea typeface="微軟正黑體" panose="020B0604030504040204" pitchFamily="34" charset="-120"/>
            </a:endParaRPr>
          </a:p>
          <a:p>
            <a:pPr algn="just">
              <a:lnSpc>
                <a:spcPct val="150000"/>
              </a:lnSpc>
            </a:pPr>
            <a:r>
              <a:rPr lang="zh-TW" altLang="en-US" sz="2400" dirty="0">
                <a:latin typeface="微軟正黑體" panose="020B0604030504040204" pitchFamily="34" charset="-120"/>
                <a:ea typeface="微軟正黑體" panose="020B0604030504040204" pitchFamily="34" charset="-120"/>
              </a:rPr>
              <a:t>若有授課教師則選擇</a:t>
            </a:r>
            <a:r>
              <a:rPr lang="en-US" altLang="zh-TW" sz="2400" dirty="0">
                <a:latin typeface="微軟正黑體" panose="020B0604030504040204" pitchFamily="34" charset="-120"/>
                <a:ea typeface="微軟正黑體" panose="020B0604030504040204" pitchFamily="34" charset="-120"/>
              </a:rPr>
              <a:t>T</a:t>
            </a:r>
            <a:r>
              <a:rPr lang="zh-TW" altLang="en-US" sz="2400" dirty="0">
                <a:latin typeface="微軟正黑體" panose="020B0604030504040204" pitchFamily="34" charset="-120"/>
                <a:ea typeface="微軟正黑體" panose="020B0604030504040204" pitchFamily="34" charset="-120"/>
              </a:rPr>
              <a:t>再加上教師人員代號，且必須為人事檔中存在之教師代號；若無老師則選擇</a:t>
            </a:r>
            <a:r>
              <a:rPr lang="en-US" altLang="zh-TW" sz="2400" dirty="0">
                <a:latin typeface="微軟正黑體" panose="020B0604030504040204" pitchFamily="34" charset="-120"/>
                <a:ea typeface="微軟正黑體" panose="020B0604030504040204" pitchFamily="34" charset="-120"/>
              </a:rPr>
              <a:t>Q</a:t>
            </a:r>
            <a:r>
              <a:rPr lang="zh-TW" altLang="en-US" sz="2400" dirty="0">
                <a:latin typeface="微軟正黑體" panose="020B0604030504040204" pitchFamily="34" charset="-120"/>
                <a:ea typeface="微軟正黑體" panose="020B0604030504040204" pitchFamily="34" charset="-120"/>
              </a:rPr>
              <a:t>即可，於資料儲存後，即會於</a:t>
            </a:r>
            <a:r>
              <a:rPr lang="en-US" altLang="zh-TW" sz="2400" dirty="0">
                <a:latin typeface="微軟正黑體" panose="020B0604030504040204" pitchFamily="34" charset="-120"/>
                <a:ea typeface="微軟正黑體" panose="020B0604030504040204" pitchFamily="34" charset="-120"/>
              </a:rPr>
              <a:t>Q</a:t>
            </a:r>
            <a:r>
              <a:rPr lang="zh-TW" altLang="en-US" sz="2400" dirty="0">
                <a:latin typeface="微軟正黑體" panose="020B0604030504040204" pitchFamily="34" charset="-120"/>
                <a:ea typeface="微軟正黑體" panose="020B0604030504040204" pitchFamily="34" charset="-120"/>
              </a:rPr>
              <a:t>後加</a:t>
            </a:r>
          </a:p>
          <a:p>
            <a:pPr algn="just">
              <a:lnSpc>
                <a:spcPct val="150000"/>
              </a:lnSpc>
            </a:pPr>
            <a:r>
              <a:rPr lang="zh-TW" altLang="en-US" sz="2400" dirty="0">
                <a:latin typeface="微軟正黑體" panose="020B0604030504040204" pitchFamily="34" charset="-120"/>
                <a:ea typeface="微軟正黑體" panose="020B0604030504040204" pitchFamily="34" charset="-120"/>
              </a:rPr>
              <a:t>上一組流水號，代表教師代號</a:t>
            </a:r>
            <a:r>
              <a:rPr lang="en-US" altLang="zh-TW" sz="2400" dirty="0">
                <a:latin typeface="微軟正黑體" panose="020B0604030504040204" pitchFamily="34" charset="-120"/>
                <a:ea typeface="微軟正黑體" panose="020B0604030504040204" pitchFamily="34" charset="-120"/>
              </a:rPr>
              <a:t>(</a:t>
            </a:r>
            <a:r>
              <a:rPr lang="zh-TW" altLang="en-US" sz="2400" dirty="0">
                <a:latin typeface="微軟正黑體" panose="020B0604030504040204" pitchFamily="34" charset="-120"/>
                <a:ea typeface="微軟正黑體" panose="020B0604030504040204" pitchFamily="34" charset="-120"/>
              </a:rPr>
              <a:t>此處只可更新授課教師，若要新增教師必須於</a:t>
            </a:r>
            <a:r>
              <a:rPr lang="en-US" altLang="zh-TW" sz="2400" dirty="0">
                <a:latin typeface="微軟正黑體" panose="020B0604030504040204" pitchFamily="34" charset="-120"/>
                <a:ea typeface="微軟正黑體" panose="020B0604030504040204" pitchFamily="34" charset="-120"/>
              </a:rPr>
              <a:t>SBA0001</a:t>
            </a:r>
            <a:r>
              <a:rPr lang="zh-TW" altLang="en-US" sz="2400" dirty="0">
                <a:latin typeface="微軟正黑體" panose="020B0604030504040204" pitchFamily="34" charset="-120"/>
                <a:ea typeface="微軟正黑體" panose="020B0604030504040204" pitchFamily="34" charset="-120"/>
              </a:rPr>
              <a:t>開課資料異動維護新增教師</a:t>
            </a:r>
            <a:r>
              <a:rPr lang="en-US" altLang="zh-TW" sz="2400" dirty="0">
                <a:latin typeface="微軟正黑體" panose="020B0604030504040204" pitchFamily="34" charset="-120"/>
                <a:ea typeface="微軟正黑體" panose="020B0604030504040204" pitchFamily="34" charset="-120"/>
              </a:rPr>
              <a:t>)</a:t>
            </a:r>
          </a:p>
        </p:txBody>
      </p:sp>
    </p:spTree>
    <p:extLst>
      <p:ext uri="{BB962C8B-B14F-4D97-AF65-F5344CB8AC3E}">
        <p14:creationId xmlns:p14="http://schemas.microsoft.com/office/powerpoint/2010/main" val="397247406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文字方塊 32"/>
          <p:cNvSpPr txBox="1"/>
          <p:nvPr/>
        </p:nvSpPr>
        <p:spPr>
          <a:xfrm>
            <a:off x="2027977" y="1237304"/>
            <a:ext cx="14232046" cy="1292662"/>
          </a:xfrm>
          <a:prstGeom prst="rect">
            <a:avLst/>
          </a:prstGeom>
          <a:solidFill>
            <a:schemeClr val="bg1"/>
          </a:solidFill>
          <a:ln w="19050">
            <a:noFill/>
          </a:ln>
        </p:spPr>
        <p:txBody>
          <a:bodyPr wrap="square" rtlCol="0">
            <a:spAutoFit/>
          </a:bodyPr>
          <a:lstStyle/>
          <a:p>
            <a:pPr algn="just">
              <a:lnSpc>
                <a:spcPct val="150000"/>
              </a:lnSpc>
            </a:pPr>
            <a:r>
              <a:rPr lang="zh-TW" altLang="en-US" sz="2800" b="1" dirty="0">
                <a:latin typeface="微軟正黑體" panose="020B0604030504040204" pitchFamily="34" charset="-120"/>
                <a:ea typeface="微軟正黑體" panose="020B0604030504040204" pitchFamily="34" charset="-120"/>
              </a:rPr>
              <a:t>最後確認</a:t>
            </a:r>
          </a:p>
          <a:p>
            <a:pPr algn="just">
              <a:lnSpc>
                <a:spcPct val="150000"/>
              </a:lnSpc>
            </a:pPr>
            <a:r>
              <a:rPr lang="zh-TW" altLang="en-US" sz="2400" dirty="0">
                <a:latin typeface="微軟正黑體" panose="020B0604030504040204" pitchFamily="34" charset="-120"/>
                <a:ea typeface="微軟正黑體" panose="020B0604030504040204" pitchFamily="34" charset="-120"/>
              </a:rPr>
              <a:t>當所有課程資料都填寫完畢後，請務必到課表查詢系統確認課程是否有成功新增到課表上</a:t>
            </a:r>
          </a:p>
        </p:txBody>
      </p:sp>
      <p:sp>
        <p:nvSpPr>
          <p:cNvPr id="2" name="AutoShape 2" descr="data:image/png;base64,%20iVBORw0KGgoAAAANSUhEUgAAAKYAAACmCAYAAABQiPR3AAAAAXNSR0IArs4c6QAAAARnQU1BAACxjwv8YQUAAAAJcEhZcwAADsMAAA7DAcdvqGQAADFASURBVHhe7Z0JgBTFvf+rqo859uRcbrxQ5IZFLg8OUfGMF0hQI0pAjc88X0y8I6IxJv/4TIyJAqIYVFQ8UQSfF6LIsYCgwKKCcp/LvbuzM91dVf/fr6cHlmXO3dnZXbY/0DvT1T09Pd3f/h1V1dXExcXFxcXFxcXFxcWlMUCd1zpHzBvalQv5kJDkVCnk+54c8g86dEGZs9ilkcGc1zpFzB5WYHH5supTRus6O8uTpT5mlZH7nMUujZB6IUyuyq6aRnvzICeWKQixBJGUjHQWuzRCakWYcv5g7/b3C/3ObGKE1IjKiJTOPLwySn3OXELgc1S8NyhHzhqpOEUuDZy0ChMFYswd/HuznP7YgmWvNz8YOklOKdScxTGxnNfKQKyZFOLj8zqZcwZ/YCn6Zitrz1fGnHMHOYtcGjBpFWZo7uBfKAp9XNNZe01jbVQPeZi3zbnFWZx2loPohaU8o/mVSyEUaKJ6lYFMUf99+I1zWjiruDRQ0ipMKuTZTFV0jBMtC0we/KeM3F0x+9yTnVXSSq+OuTcwSi7iIfg+LokVFEShpJfHrxQ4q7g0UNIqTIWy74XBCXUqoVCcTGOdVI3dES6Jjuq8VgYEFxfx8fA2ksvfUVgxEpuqoEou5WZuiUPhEpeGSlqFWbJfe10KuVSBRCaCBHFC6Dmh/INh/Zyi45BSloOgOYt8DAQGpSXhmehw07pd1Vk3CzJ4JHIxCEtM9V/11dbwnEtDJa3CbP2rT8qlFE+AWHjE4nHIYiDezNGo+ANkzXq49Fj2efSVlkneZQojqpcR00C7S/7lLD4OMXdYF3i5DUUfQYHPwveuhu95zinKKP8zoJ1v3IDcpnecldPs7h4FWRjFOItcqkHaDx5m4Wa7nFcgARplGWFrxtDdChkENzvQc9mCVXZhFeQnw/NMw7pBCnKSIPxT7/KvPqGTSHgDVTDnnPdn1aPeH9k+Wkv8IZaQY2D7r9mFGeLX5+ScTqW8TpFkMOzESeAe4C3ZAYsWK4y+2WJh6bJJcC2F13ZJllq5qkPzhvWhgn+uMpaHFhOFAy/S5KJ/1hVfLnNWqzYgzL+rXvUuC5IeBFw6MYL8Q61ZaCQbtKTCLqxlRo4kSrMdWbfBIbxfYawthCOY69ngQWXwoy0hSqF4qkk8k15ctK80vNQlGdLqyiN4Lv78Gzg5/6AQK6JoFK+CZ+tDfw5d56xSIyCleh1EuV/1KAQncOElFqePZUqUE+G4Nd2e/SCl7BnwBm3x4sN6V0zCcML3YL1RnDmQkN2tkdALEwpJ8g0OLrVjMRFs/eEV9Hoh5YWUsO9VKZ6jly3Y5SyuMWLesHMtzsdSrKQidLp+2fxFzqJaZ3z/7GtUlb4GR0+L1AjEA8JftJ6Tpnxd/ohT5JKApISJTX0h3+6LYOVziULW6z46q7H2/LnhgoKs7EDgCxBbX55k5IiJILj67bD+8KmLy753il3ikJQrN317bmeUzdb96n2MsGlGOZ1vfjj4SjF3hMdZpdGQXRa4Dl4KRQrpDLp2dPmUyoudIpcEJBTm8uWFGmX0Lk2nKraswMVPdZ31hYzmLUsEXwm9f24fZ9UTBnDPdPBgu97/mONz0+C8fMrkBAidaRIe/BjQNTFCe2J8Gi5xiUdCVy5BmOaunA2aRjvYzYwOmGkrml3neEgK+fSOveSJk29eEHQWNzjuHEE85qHcIZKKy2G2NyUyHzS0F37mYkHFZ4rqX8zN4LXgwqejBUwVbDOwBJ2n5x6+6pmPSMgpdolBQmEiwQ8G/9Gjs0dx9UhLSwQFAijMvk1D3goJyFSnOCmWTyn0d/CaZ0iLDBBSdILNNAVrpcHXBISkO2F+HVwQS/I/+G4LfZNw52Np5/Zzve25VJ9UCL0Sfo5eOaHB+BBiQ1MQuQretoFf27YaugwnQJy8I0Olo6euIKZT7BKDpIQpZ3XReXbBWCnFPaqunCrAcopKZgOrhLgh3lIv/SKpzr17X+jVRRJzlJBsFGy9E8RfqgYqxIp43CHcMuewBkzYXAnW+WtG6UzVQ97Pv371AXsjaeLX5+adzIR4G35Cb0xmookO98lOYOC1OtYSUWEDFpdPTF5U+oBT5BKHpOIdOqrYUC+ZP9ViZLhliCeFlKUquHGsREaXjmdNUpIw2/zxhV4tdk3r/oQg/BOvrkwEMZ6JosRlBog9aAhSARO+Ym8hO1xgNEtX2YVgcV4IBchnO5/vep2cRdLVIZhqUvzFA6JERxBLc/aFAn+qK0o8RPB7OOVyebjEJRF4zFLGmDO0EE7XfYyRS2HWB2ZtriLJuHj1lLuf73k2xG//9uu0J4oAhZcKKFJdpSBgwbmgMwRV7m0zblXcjh6JuH1gzqVwab4FR8GbTH1kdQlbW/mTavAhzxRVbHOKXeJQrQwRYskVWpa8kQs5SBDRT9G1MfFEWTKt25WKIt71arRn0JQpixJB4YTgsyBRxa+zm1VivbZj2pkdw0urh6AULXGtihLBiwpCn3WuKJOnWhYzFUqe73E5U8l/QABN0F2nCx8EhSDULy0uRrUav2a3U5w0Ewpb+5m37H2wZudX10UnC2bkUtI7n/36cMweUy7HUqt1arte7N6dMvJvOPlpFSWCsSi49vNg+09tnN7R6xQnjUcJqVTKLGe2VoHQxRKCf+HMuiRBrQlz1d96ZFEh/6rrtD1m17VBCM64prAx2TLnJqcoaQ779huQsO2zk7daBONLSA1XVOiq68ZToNaE2bqJHKkq9OIQ3ideS0RiQ8nJ/Vue69k2PJcc/1lAguBevwlXUNUe4cSHLPzPgkMHnSKXJKgVYW6c2NHLqLwT6yVrO7HA+k5dZx29Ok/5bkzYu0/Axx6sLauJmwWjboIyl4RLXJIl5ikRnw4r4CHZ1bKEDpf9UXlRSRVBylSPvpJd9Em5U3oMJdO6X0GYfAtWTqpbWE3BaiTI9FfoUrk4N8UqpFvPzv5UZfT8ZHsKpQJaSyHlZqaKAc8uCKSty19jIKrFDH0wuBsPinmKSj7z5qjzvH7lo6OTOo9p9AszZL6Eo184HzkGQeSlHk3JiCgRM5xYFVqSn2kXpIAg9OWYNes1BC0xHIM1rihTJ6owmUIfUP1Kb2x6tCo4sXBMocgE84xQRfeya0OadlzSseX5Lk3hhPSQcepg0EyjNQknBvHBk2uvF2dF/Ca0mmCdzg6XpADjH3Mpf8LvqAreLmGaJgkZoWpN+FkwxB86m3NJgain25wzZKmqs372AFcxUL0KMQLmk57Lv/yDU2RTMr1bZ8npfEWhrfCWg6rgF2Il+8Fyy27iy/UpJNvLohotXI7rVRiS+HRK8rNUW6TRQGGGDD6rYPxa7C+ZErednf2/CqO/q+zOhRBEVVVy4fkjyCkdTyVcpNaHBO/aDFQEdmwr2Trk2offWe8UuyRJ1NNszRnyoOJT/oR9aqIC6uCWDJpcXum7/Iv/c0ptdk7u0Z+pchFjEGVWURt+GdZnbt0PVgi2jfMUTGFBvkqaZClHEiW0jiiSnQdNUhoICwIXNQFhtoJ1o6HZzZWyqGDc6v5OUdKMH5gzSGVyLnxxHu5DRJRXXnYVuWD4Jagy2yenBN4kzzlk4rQf7XOtK8wUierKlYB82gpYj5um+BHit20wba00bTMNvpJL8ZuqokQUJnWPRo8TJYKCKwtxYoAoj7pnSfYcMsmBsqMWicPbXShKCBtwHZxwfZy3O3c46x2D/X0yasybiOcXly4C67wCv0NI2DewdldeehU5f+hFRMLOiFCICMNIbQoG8YfkG0bAvQmtGkQ9xzVhx7Tu52VpdEEoSksPnngUIFrCsCgrE7acuRAi7AKhHgZLWXkd3Bp2HTu5pW6/Vt06dpszOP+hYNzazk5RSoDVvFGlYgaoklx12dXkgvMvBiMJaVyqlrISTNcw3OnjOXvMSqfIJUnSXo8J0aKJojxeeOGYMdvHiN9TaSzMI0hScsgiW/YZRyzlMcD66O6xY3JMqUgatfoqGSS35lNFW3/1FdeQ8yGurKkoXWpG2oVJqQxAiFYaTZgIWrvWTTS7E0bV8w5Ztd0Xsyq4XtMchTTLiR5fIvh9MFW7G9y0ooptt437zRfDL7iEUPhCV5R1S9qFqTP1EGhvD3Yijgaebh3cbpum0cVZ9WMRUbbITTj+K6672XlbLbp17RkgKiZhrijrmrQL0+LBfRAuboX8ISa2OCGLtsUZ1a2HiYiyJYgyhgE+AlwMhDJa7MxWC4lVQq4m6wVpF2aLX/9QChZnQyyLGQFFhwlLm4hbd8or0wwtZU5iS4nfZIKmLFNGHbAraaS0Yl4l1cGCnVKwv34d8FD3M9jDXW4lE9N/jjNBtXc6OPecLqEPhzwB01PGB+ceM/YlpD5FQaynTGTmAA9YTowdK+sB3+IgrM1z1aS2ocC6QoqfqTBr5Mq5IPtRTMl8ZyKwAwsXvFQyWie3NFPG74GD+oxKOsccl7Q+k7Iwy98b1Mb8cOgkRaoLdJ3dp3uU/yFM+cj4cMiR5kCPwj4RQibVawdFGGu9ZLukoYgh4y9qffsPm5yiakEZKRaWZaSlK5yi4KgIG/Sgsd8pyRjKxC7XwnePhYBf45I9TCam8ASRekLSwsRBV0NzBo/VNP3/VJ0+DFaquYV3M4Y40TysCSjsSLt5k5u/3QQWY6GGgV8tg6IOmSBLSY+r7E8VVSUL4ZeW2AFrTWEML5al7LxxNbphLmUe7NoeQqlHiQqXWbja7mJGKkY5SxsMSQkz+MF5nUz/njmqwqZrKu2GgsR+kJWBA3BMARySV7BZsbalqeAXC7nZ4yOznaJqQ/tev5dQZRbRYldLJQMDUUrTLJMKed0pyhhUEQ8TlZ1p32+MZwQvMkkeIA90bh1eo2GQlDBVRfmb5lMvwGqUqsPE4GAHZpDvk1y85BTbeCX7nAvxDbZh1yYqDr3J5Ix0DYTAGJ8qDHMLA/NZbUDYcLG8q/e7foFTUjOmFPrZywMeUGb0G0ne7ZnvlB6HMrHr1XC0b7JFGQHfK7QTZex3TkmDIKEw5fLL/FQl/QlYyUiCYgsSBQfGygjxufA6Qr/iy8XhpWHsDruMPI+tPbUlTbsZUshNgsuXnaIaA1bze2nJB7llCYadNyqBvwPrD8BJO6/Ht9szj054KLSOKeZDTlHNydbOIir5o9TZLFrmWUZfPuvP5NXCc8isLkfHtA+78MeJwjTbUlYGPZdCbiV/7DzQKan3JLaYfedUwIn6EQJp+yRgokEZBU8l14BSx+wuD12rX7og6ggToly8wjlZUhtWM7JFCCmmFIwv3uDMpgV14JhXiOT3SSlCEcsZrtCSkLZ7yFaZbU97pdceUAmFaq+jayBKY4MiyY20701b7MI0QKm4CVyy144ZVXYa9aj3M6nOYaHsz8CS3kne7teOKvJhWKfzMdYyAloUheYwyh4iEwfXLE7JEEkpxpgzpD+sOVlltJfJxRZK5RTNHiF4YUL3ueP5LiO8qvIWHNKsqP0zYQ/KgoJs2WscyTlwLbSGpxbEHn4Tq5kMLpbuLTEvOPPeH2plfHNr8aujqUKfYAo9abvpJa+bJ5MvRSuyRWTZ+9iGVpD+Sgm5TttEOrMDWN001+L0bu/Z16dvcNaXB53BCF8KwsqzOxtEwIMFx8gWnSkPkXLTT0otjZTDpRIRZ+WzG37PhUXGk8eLp9tz9ZjKux4X8cn5zcyg1dpSyMGsSxakdCvqnmk9/grG5J5o95ZXR5h2Rw4wXkKKq1uOW5OeOC4GcsVf23wY7P/P52W3a4rNLKLA3il4QwYs4/DXBHt5im6Q88Xml+5Rpv+GDvp7WseBp6/2+wtV2L1oLWOCBxGPGgoXRysptwgpNQnBhyfYsZRzYPEAC/m90M3h5KH128OF9RNnj2sXMaNH1l5TvuvV2QVVO2mkKkxcByuvTSl+W3Dzmmec4loj55V9F7ds5XlW17WTFB599EDOFAgpxD7LpL/4+SL/105xzXllYEdGxafwo0+L6qKjETmjaEkrwHqWgUixr2vkuGsQklniSf5o8TF3HtQ3kq7HrAnsV9+Vc05vDYX4N14Njxwe5NQnCCFsYZqW+HvLsWtqf7iVf23umpervej36jFFiSiCE4/X28ynywdPmyvSN/y3kJcTiCmTFiUSOVyoUD+Eky28hHTwQ9zhg6sM5uEYwr9xkCzV66cUZ0SYSOsJ321UVHJzhUl+UOENpompTgp8zuRymsU9D4GlTeFsVYOJG72apj2WnettJU3DKYwNrgNSOMfjr+jhFNWM6YPx3vxxtuWrLpGPYvKZC8ccxdkGRFrgbULz2P3k6dPq7Rj6aL4yyjeLPn7A789+PFBxNBTDYx8tMcIagKowY+8pvQZft9GZrT2e2XKHP8f7r5M7ZsFBSk4czOMnMlhx6+phWSmNrBwNNqP/aAhmsRpMTesliIcUj6vJvxOWMZjc/G29HCEkYxYzAteaca43gdf8I5PQ8wn1NjluqrxOZDJ8J0d77n5a0Z/b1IUyBR8wFb5qkgS7zQnCz3Vmqw9YSzgzN4AbT68oEdweTpTMrK+iRDIuTAic8AxWf6pt3tjiM6X6Z6p5WpshMzVPCsKkhA7qOH9jyqPPHYNacRZ88QgcXybtoLUUYrNQ2BtOSb2kDoRZv2F7yc2UKr8glmH3B4CEza45SAb7PiHKCnLMJt2comqhUPproitYM5V+IHuUgs0mv1xao55YtY0rzEpoz2/tQZjyMPYMApnZD0AIBDBySFqZcERZVpBp5zglqTNjYDfYysUpZeLJgj/D4AHJ5QvhgvqLK0yHjXK+N18lj0jFW0B4OIzFTisVQWx0TE4kmL9pwuSP+b4dK4v+85i57LUh4usZLeX8+Uk3A1JqjYEsuoW9sXSj2q377xF/h7VOSb3FFabDvUVd+6lez+XSPPpsKBwlJBQSxEyiNz5Gl9gidLe6Jjha39SDqL6HVErnC1X5Rvi3v2wtnXmnWPrqQLFqRuxRjKf1bkMZG1NbLpxYMsAU+jIZ9SZebfUaV5gOJSFlguXxYX81pwSFCZ7P4CDM+ErBBkoNPneXspaM0TdlwVsqTAtyIUEUprRlHs9opqn/FILME0F1MV/y6lRz2cxrxbLXTpXvTznau9yjXgMBZsdaceN4poVYzn9Y8nG4oH7jChMY/cW23oeJ92JpHV8ThXFm2J1Hx7aUoMQ71bXkFs8GO4yrLCscB0lgdg9CVTQlT9HV7syjj1cV9U3Y9gpRkPMuXzxz0qGFL13RRs0ej0PUCMmdCZIpZzs1hxJB2RQyCatF6j8ZFyb27kYwfkt1Qtfq8/nsz6eT7dI3VmiepljdczyUBMqj3zyJllJFSwmiHOf5CUQU7hwXC7SgtiU1TPuVUZrHdO1C5tUf9irqW4s6jO76TsvLyR1NepNCX2vSQkVjigKFz8CWqy1SbPmx+EpQ5qdOSb0nQeSUftasWXO93+97mcFZ4Th6VpLougfivdBmy+J9O3fuvNcprjFXf7L5lK1a/pKQ4mmxY3sp2bs3ZHcSiYCC1HVGTjs1274wIqClRFH+FkT5a7CUcNnYU3UJ3+58dApKg6wOlpDlod1kSXAnWVSxk2wwD8IO4eXAjtmXuOBq+Hs4v0/csOyv4cL6T5K/Lr3s2rXjIU3THoGDqyQjTo9HB1Gam4QwbywoaLvQKU4Lw74oeWyv1uQhYoXIjp0VIMzgMcJEcL5Dez/JygrfZozSQPeNlvIW21Kmv+Ee79S0W57g1ZImOcRD5FtjL3nx8Brybul6EgBXH+66nQD8LUJsh4hkALmxqME8OaNOYsyCgtZPgPWbBPEXt2/cclx1tAkETILB0LaKiuDYdIvyrgXFrUulOsYegSMOWNFeYQ/0RcOWEqSJlvJmECWSblEi8OudOBNiUzhNzcCtD/N3JK+0uoT8s+Uwkst0270nBNw4XDhvNiRRInUiTDjBvE2bdo8ZhvEIaM9SqtxbE8Hj8UBWbGwOBIKjO3TokPYOwat5818aqu8U6dRbxgIvkCAO8w1pA7rv/4bsG903WjO0nrVNWKThpAhbl8bl9yQTmw3EHXPWiAFayxA/pHI+wylpMNSJMCP88MP6v1iWbTlldnY28fv9RyacByu5zbLETSeddFL6Ot863DR/Y345029CC5joBKOlrAgJ4uUGuUdfA5YyLMrasJSJsL8TMv2xOV1IT29LW7AxUWAfKZln3rS8wY3PWafCHDp0qNWqVbs/WZb129LS0pllZeUznOnlw4cPvwQufHSbNm1q5daJLEW5uFTx9xBRqoiqgnlGMCRJh0O7SS++mwSECkcOOy3jyMj4WpO0J3XAfpKmqo9c4O8AMzHCENwhUxhM0BfDBQ2LTB7PeoOcOJHtHtFj7hvszIumB9qRIERxkHiTnZD8lERJfiJgr4rmmkna6yHS2RsgA7MOk4E5h0h7LURyGCcaTPYRBTMlYKpNGNPI3/cVkd/t+RzeR2nxxOZHiy+Q633DyaQFia++ekbjFGbR68PB6swGS+ifZ7YlfzO6kh00ixwqqSC7d1fYFjIa6EYlCi4iOrCUCkwn6UFyVlYp6QPTmSDYbr4y0sGDAsd1nNHqwOVKcMGJwsJkQWE+sW8xeaBkAVjsKMK0s3F+vbhh2UynpEERPes4gZFyIpM7mj1KNa2PhGymEztEBiklZKvMIpt4FinFuwtjgHJE0eK9R+EpLNb9lkbWBLLJJ4eakvcONidvH2hB3jvUiuwKseJBvoNfQfKkcSEUyhQP8+gQsuIHq69QrCYyIFt/9uC3pNjYB/tRJSLDCnUuVgqhPkre3Vbt4b/rEjzWjQq5dFYvyK8XM0q9mG0jOGBBGdHIc6EzyCPrC0ggGH6qRnU44sLxPiXBDxHpuVj+121FcvmVhZDj9YGv7EEJ6w7a7M50NS+czQD4is2XMCWCKRopCm4nw7e8RcoE3mtUZWftlh7rAXHD8ieckgZHoxOmufS1yaqu3orNgpWxa/vgaDyx+yTywJaT7YSmxqgeEIjxtVC8l5Jbmx7CIrgYqFw6L4eIvS05Uc6EeHaQJHIALDoFLF8z5lHDoylwDnnN8TWVTFNJyDAOXrnj/YqPghtbMwYXQOV7zvGK4mK34KyQjF1Sr+8dj0ejEmaoaEY3jWofUcbaChzttwqYZe80PWTEjz3Jd4Ece75mwOFVVRCY+Zi8ve3DTuFxgKyoXPJyW05ZVxBnd/hUH4hHC2FRJwXH18ErBgFryk2xxBDGvf4Nf9nFWN5lIOqrIDQYSDQw0ahPrCIK8v+VNxb9PvyhhkmjEiZfMvNPzKs9iL19YsGYIM/s7kB+u7UTqCUN1efhG9rKhea7jIxv8oVTmhCMS0lwS3uy7Ye+hIdOJlStIHnZRaTgnOUgxKNZNmZjC4d1IXuD1xOTXAIF2URj15KrFtVs2O86ptEIUyyeWSAZWc4U1g57+cSCgcXZG2LbT1kzUJQKvT2LVU+YAkLzkzPWv7Fs6Ke3LTxMszzgpRXcA+xSh1StnuKcSwEmE8QpYF+PRJ2wa0xRNUVVMN8Pf4bCqgybdjnhB1r5Ti5rop/ecnPZ1wonJkj2yIZxGzCDjxBcQRXt4zdXHLBDi/pKoxGmtWTmPYqm/FWCC68at1UGYzgiKu6hSy46TDU6mSZorkyEYBppvXtp2UVf3O7JMQ9oAiwo6hH7ruBAyNjMidcJPuMowtGTkuLpQQnjdaRVydIdsGkTfj6sJH8E0f6lvCzw+kcbyNEu+/WIRiHMUrCWWSqdRxWlN/aDjAUOOSgs6yfmLRtCPxkdpP6yz6mqdcc7JquDUDwk7+BPFZd++ivZpGyzn4NIK4MHHy1ZRJgY9uLTN3DwB5RpRKrpPklooOHrsGZ1tqR04tsry79zFtUbol9aJxg+Ii+hLL4obeCMgbt/ifacsI38PncvzE3DM1gdJFOJJ7QvNGTRH3iT0o3HiRLBLaPo0MB5wE/7dUryfJTk+xnJ9lDi06jdImULyVk/HTgRBFUZvRJCgQVX9/Q/OLKwSZ5dWk844YUpl0/RIK681ZmNCT5x1x7i2jSOjB0pKvgrklvfExxrKQUkJMiMh6yzix4Ntt1TlMXBcsajquhQiF5IxrNBqDleRnJxAqH6oQwf7BVJ0msiVvwcWmqIqfM1Rh+T3Pi/Ub2yhkOxs/W65YQXJid5V0I8VWgHdTGwzwT2CyVyKhs09mjd390d9lNpPRueSfJ8gWokZbzX6skVnde/mSOZPbxdykREhyJEMeJAtX4QZ76PkTwQ6hGLiuONOetWB3QIYEHBepL+MPfhtT39z17X1dveWVxnnNDClPOne8FV3QSxo1o5uagKVRWwltbPiqIdN5a70PVZUlhriJr4CW2IYLo8fcNbgcI1//ZIRWPVFUxVKm8HhXrEonrAmoLrR6uKQgWBHWNRkwWtJ+hTVxV6m1DZZyN7+seO7EKOjvGeYU5sYfq0gZKIEXiHYlxwNBaFTKd9Rx0/bvr4VrupZM87c3ERqpe03vl14JyiR3RVmDpYTmdJ+kHR4YQiRJvsAcsZjlEZWFUQLVrUSnXzyWK7d4ZPuaAvSM0/66ru/j7OooxyQgsTBDdB0XUl0iYeDXwyhTCMTUznxzwOpjKC81elZRXHizWxWijvwI+BwUseID7zsEdgW3mGiIg0At7YhhY1C8SJlhRHZ04FTI7gkMGhob8AZzIX3PuD1w7IbeoszggnrDDFipl94WWEXQcTA9uaYCYuyQus542x74m5s90+Sawp9vsoJggzcN04BBn4vaLZwfVZ0TLwTBMRKmb8OSDQVMWJYLUopbQA3PufaAX/4Lqe/gudRbXOCStMHhK3UFXNj9dbh6K1NK2NTMa2lkcwldeIZa4lVTrlorvGDPzcokmhdruWJMzAMw0KFK8ldPOY7acKOpuweyeDJKXvXtPT/++re3s7Ooujsnz5cn9RUVE3eG3uFKVMNXa1/hNc+trpEHd9DS6teTxh4sOipGn8kZ015k9OUXye3flbpmpP462+YSi6cNl35ZOl/b59OksqqgIJhLOsfoF7VRaSJBjv6RcJQIHjBELdAP7+saZa4LWpK8iRjgezZs1S2rVrdwHkmv8Fs8PA2q7jnGP/gA+bNm369emnn550K9MJKUyx7NU/U02/P25nDczEufyJVgSGssG3bHWK4/Pk9uY0i86nTO1GuAmiVCEDf6d06OJ7fWB1tdpMdtIBNn8eDtrNSjXq1IeWFzaF98HNkdz443898/GPfn/OYMbkf8Pi4bqua6ZpEhAohgI4UAUK8meYPoD5eWAsVvfv338fbisWJ5wrF4veaAtG8pe2/4mBHSbCHyn5f5IWJfL7tnul4NOwMc/OwHctDZy9bJJHkWa9FyUC+RD3qOQjLuXGyhX1qWK3HGFyxOQVlOnvlx/Y9b7X53kXBHkxCE8zDAOOrSQoTnyvKIpH07QzvV7vPbD8U5je+eqrrzqEtxadEy/G9JJfKrp2kp2J46UdZYLYEwJ7/rOSpSVVDXQM+TkzIONek3twAx+y6A/UZxzwcBoeKr02pwgopmhTMkBIrfh1dghUMtzk8mk4RgdsgTrLU8WCxLJpq3at8/KbDxWc+yKCrAqGU5ZloeXEsQIUEGkoEAjEtZjV3adqsapHjyzV8tdKdhDcuYe3u/WKZs2Gd5+t6mo3M042rukaCR4q++snl97+6CldBqQ0XnrX4iXBrg/PvbPr6qcntd+50FPbGTicZvS9nGMTABEBTokBgawO8fOx9VGS5sPZTGhoQDchKvnAyYsDK0d19w0QCrsXPnQZXK9qqqMfWkaIdBkwPHDVHX/G4Rv1eNVyCLp1hwl9+/aNaxQyJsw1Xc6+SVCBT6Rtbx+eKIAts8vhRFRrv+CHU0VTPfFaeSJANh503qYMg+AUBOKVtBp1MCkAvwL/Q3wm98O7TYLJlUEhvt6vWV9e/u232wcPJupJ4KEDLYnZdHvWC6rCbooTwdigheRCTJ38dbndfwC+gI7smX0lvPs9LBuERy6Jw2fDwWQOu+6OwDm/uDnHDCU+nDjiCljOLSDgPolizIwI85uuZ/f0EPGVQlmOBfFZbRI+qImPbKWrt96D/X0xClFhn00hwQvL75mUr2se9fnTVy0swXUmDM4+h1n0c1hNi/frcTtwjLbDdP7kRaU/OMVkTPe8Jgazrgfb8Dv4npPtSnZnWTTQOqqqzn/5h38E2p/RMwdE6iyJjTPkz9/BWiZ8dnpGYkyVikKF0hwTewDCfG1O9qUWCbziTNE+W18nPGoWCAGsJb7XwI93VxXl8QrDWvxtlwFjYBXSuqSsCDzNx/a97HFAwcE6bQnlo5wim5mrDx1469vyf6lUngPZ+5PwzfvRH8D/6MD++LJyzJYdT9cgvnQKY4ODp4Eo8aljs8Il8cmIMKXFivHJJGpmDPQJDQrVAFEYcJF7GDsVLOB/VnXp949HiqdgFepL4MqtREcZPg5/2I1gZY+rAH99ZcUOEOg9sM75Fpdvgn+riCZ2SB5J61PPNFRV89jbSwCO2gdJ0Je5ublJjaOUkQbdgr1bd5zRsm0IzH9vnTE/tuWCBY06JfEbXRwwKGKEMh9TB+xsvrKj18h6brPnwAVwfNvEO464TGG0GeFk/fKtxjfh0mMp3m3ugunNzq20lSC8jnBuOsDpOXJ+hGWSvsNHhtp26uGRAiLuOGDYhJk5TP+vZ8+eRU5xXDJiMSfB79jf3PMUREiFprC6WjEmiJ5OBnf0uacB1AnWF1CcIbCeKmO/6i1yJ6mSzUjq4g6L7Ob/GUDijh3+zqrAXJ8IjBBC3gqx7Q8Yo+InNY8/VNC+kwYXQSIDbbtxECX2RXgnXJKYhBvNNN91HTjbx9gVGE+5JA+eSLCeYhsr/X+z8n+6RJdKD7siPAa4PngwyFj4NZMXVbwfLo3PVX38rZmgvxGmeUerjqfljLnnGZGT31w3Ezyd2Ov1Yh3mU5D03O0UJcQ1TScIqEGwXawDzx3Z3sjdgslSPHCpolCVEnXsxMEkqXtH3v0msPPtVeUPH9ppnNOyQ6fpvuy89SDKChQexpBoGasaUCwLBoNlcBEkbS0RV5gnEChGiIJOPTfYyg9COOAUxwSdkqDykp2mr5dTlAzy8/2keNLk2RM458PBRV8eCATuhoz7LXTXWI2E9ZVYNYRi1XW7E/ySsrKypfank6T+ufLT+sz2UXDltVzf2XCAU4RpMZxsuxIyAfYakhx8I2fDdyVa8DzbNMYBK9wtTqZOWVSa8Ia9eGDPok6dOuWYptkFrOR5INIBYD07g1BPgdffnHXWWdOcVZOi3gnzm39Nne316FcEjerdy32iQSsqCP1+A2ErVxNaFiBETVyRokjKv9cOfv5h9ubeOmXN43l11LqQciu1yEXPLS1b5xSnhSVLlrQD69mppKRkxSWXXHLYKU6KeifMZd+tmu31+q6AuMQpaeSgqsCk0fU/E336a4RuguQ2gTixVqNC8s8n56814e1FifJIvIHNsuQfJy8uS65fagaof8JctgyE6XWFWRVdA3FuJPo/phC6d3/YtccAmy5Bz8XvZW+csVErfQwsaNyeJpivgMv9yVOm9H3620MHneI6xU1+GgqGSeTppxB+3kCnIDZYTcSJ7HBuoGCFJHJZotAUjTLEgacaWXy0U1TnuMJsSIBL5726g0mMX7sDYsRWtOx2Is8KMSuph+ZjaxyXYsz1p5Fcp6hOcYXZkEDThkMMhX2vU3g8uATdeUhy7wpv6D0h5I+JrKZlWsTjz+175X1PToBkKPYz1TOEK8yGBAryMCS3Yd/rFB4PLrF7IxGLFH9M9ktC34mzOsFHFmo+v3He6D+YJ/ca8pfly5Z9WVRUdPPy5cvrbKAtV5gNCXDhyrfFmEI7BdFBDXIpKxRKSp35l7iQh6NpEx9XqHlAlGPuD5x61gU5EGsquq730TTtRSHEZyDQW1atWpVxC+oKs6GgQVa+cTNRvlzsFMQG40Xw57tMIffg/ORFpT8KSt6q2n0NLaXqyzIG3/BA4NTC8/OEZVAQo30TGd6jAwItVBTleZhfuHTp0rFfffVVE+ejtU4cA183LFu1crbX59ZjHgXcNqTZdNNWor8wk9AffwaRxk9+sB4zJOVn3ZprI+iC8FPRbhuYNYwq9D045TkYCdiW0ptlnHf9fYHT+g7PE9yi2JxYFWz7xttwQbCSc76CMfYsrPdG3759A84qtUK9E+byF2fM9nk8bsuPAw0ECFu3nijLVhFyEOLLJFp+NBCTIcQjPYqXTHKKbG49O/sjldGL8O5GFdz3kBvuR1Hmcstk0URZFWz7BksqQaRrQKAPgDjnOIvSTr0TZritXHHbyiPgGULXbLeVJ468cHXQWMCSVr/e65atDZeGuf3svKulMN5WPdlgKe+13Td28k1GlBHQgmZlZeFtErN69ux5nVOcduqfMN3+mDXCA+INCTm9+9pFtzhFRxjTnTRp2art+wNH3dWnU98LfYKbKYkygs/nI4FAYFa/fv1qTZhu8nMCEb6LUuzmwnjGKTqGmavJgcvueuatToXn+4WIHlPWF1xhniDYHh8mLsXfeq2L/eD8Ju1Pmw963Gtn7vUYV5gnACgxHTJxsJavGD7rn+HS6BT26PGdlGIt9iyvz7jCbOCgKL0gMsjC3y4l5L/7rlgRe4g7B0hg3naF6VJrYEwJiHJuvXCYyAmDipfstxckgHM+H+/DSVWcuD7WaeJtE5gA1SYZCzTkyJHKqnXbRlDB+8IVG+N7qQELfqVRdkaim6kaK3jgUJD4MP2QFNuppJOKixe9OAp7uiXJxo0bvfv3739b07RLwkNXHgXFh6cn8hpJkLBFCASNwv8Jpq1Q/h5k5cc95SNdZEyY33bpf69C2GM+RYnbaRXvkeauKI+AJwgnTFZwQAhw2QJEsUkS+pYpybOF6xZvtldMkaKiot+DMP+G71GEeAMZDiNoWVYZCPIAfAd2GMZtF8P7YlhnHZTv0nW9dN++faVDhw5NPFhRDciIMNd0GdBUUrIWLGErM57oYJFdrw6vEMsfPSuNGDhcITgGB+DNZjBh34EtW6hw9kmX77/a6axSLVauXNnVNM05ILaDILwfoWg9TD+DQDeD9jeBq97arVu3Omt+y8hp//70wuampq0H55Afq9ocn75MVXBTTQVRW3KitxFEaSYI84Ft0BuvBYULGh/Ya1JFVjAPOUw1GZQm0SU+FzAC+HNYsRRM6Yx9eeKpbqOKEwoKxEgXLVrUAuLFUGlpaXltW8BUyYgw0QCu7jrgGS9V7sAOq5VlZlqScCaJ3p4TXw844vCq5KLpDC9v7F49coLw1Z7AnUcDi9HJGJa8tcW41VPDpQ2X6L+yFtjdZXB2CQmNl5SdB1e2Apc4BJPMUAt415z+RhfP6RZYRhAimlS3NbJa+HRGAkExp2D86sudogZLxoQZjZJ3u58vy+TTTNCuAnPKRm4dawKeSL+XkbIAf7pg/Jq7wqUNlzqrx9w9reuNZD95Txesq8DoxhVlUqDL9nvYMVMWCJIyKksr+FeaEE85qzZo6sRi7p7W4xpVkdMhXsqxUh2RvhGD9eFCyAOW4DcolFkQ8oTPn5BUKDRoEvldh/HFSVWy13cyLsxdL3bvDrnOPF2lbSFQd0pdkkGBzJELuXvtlqbthk4K90w/UcmoK984vaOXSvknXXNF6RKfjArTY+ZepinsCsN0RekSn4y5cjlrpFJyeN3HHo0NCyVtLTmhdrru1h8htivncvea7W1OeFeeMWHumdb9PMgoP2CM5kKc5JTGAqJ6KYnhO4lUZJ9JuFYvRi2pcxSFEcviu3f6ZbuhQye5wkwHu6Z1fyDLwx6vMBJYPymIVLzkYMGVpKzZYMKVbNjLpEZiPuHBjhbcsnaXl+4HYdavJsR0kxFhyimF2h419KZHZb+In/SEl+1vewM53HwE7ByIGBvRXWxsYXK+u6ys7IQXZkaSn58J8VNJz0j0nEMK1jKUdQYpbTYU3sNxd0XZaMmIMFsQfL6hbCUT9cgAIQbyComk+IDeZBMklxORjAiT+kzIJ6kvsdQksfRm8IGM1/u71DMyIsxSk0kIGBPeJIUhL+MB0KdrLRs7GRGmGeIYqO9LeC8zZcRbiqOaYDDqWs3GTGZcecWBIJjBnxONaoudsv2HVxFfWTGRzK0iasxkRJgd7t5WwQhbrqmJrCC68nLSbOt04itFceogVtWdKk+ZeWBynZMxf7nrhW5XUUneVBhVEjX8UMjOuZpLyvMHQJbeG97nO0saN5GWn4M8z61gTxcHX+3eJBSQCz0665JUzyKJnQ0jFZ9uvImEu72J3Wu2tnS7vaWL/OtXHwB9zUhaYpAIHXVhijsdmRpH7J0xYSLCYNNNIdfqimsBXeKTUWG2/s13e7glHra4DOJTX11cYlEnpmvXtK5/9uvK/dgv061LTx6MMS0u9pQExak6N0wt14x6/jZt2mwNnUQadAxaJ8LEWyx8POcpj8pux76ZCbtnulQGM8L4DyKV5CfI3h9uc1vxR05Jg6POgr0t/zvAp+cGJqmK/J2qUMW9Byh5EoVBuspIyOQbORcXFowv3uAUNyjqNAsBN053v9hltEKUSR6ddbJAnDjSm+vea45XZ6S8wrq89YS1tfbIk9qkTlMQSolsNa74NYvTi0KmfNzkEkcwkz4PIxpk7hhTuR2NUkdXKYFjecAQdJdT1OCoV6d9z8udW9OgeoWgbDBotgvYzo6U0jyIRWONJeUShaAhDgoiH2v16zUNdlSOenm68Y7KskPrmoeIbCoU5mOSahaXrjSTxGLkQNtxq39Ej+QUubi4uLi4uLi4uLi4uLi4uLi4NFwI+f/GcXgqJm2kuAAAAABJRU5ErkJggg=="/>
          <p:cNvSpPr>
            <a:spLocks noChangeAspect="1" noChangeArrowheads="1"/>
          </p:cNvSpPr>
          <p:nvPr/>
        </p:nvSpPr>
        <p:spPr bwMode="auto">
          <a:xfrm>
            <a:off x="21272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TW" altLang="en-US"/>
          </a:p>
        </p:txBody>
      </p:sp>
      <p:sp>
        <p:nvSpPr>
          <p:cNvPr id="3" name="AutoShape 2" descr="C:\Users\9902899\Desktop\資中毛建祥\C計畫圖C-01.jpg"/>
          <p:cNvSpPr>
            <a:spLocks noChangeAspect="1" noChangeArrowheads="1"/>
          </p:cNvSpPr>
          <p:nvPr/>
        </p:nvSpPr>
        <p:spPr bwMode="auto">
          <a:xfrm>
            <a:off x="155575" y="-274638"/>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TW" altLang="en-US"/>
          </a:p>
        </p:txBody>
      </p:sp>
      <p:sp>
        <p:nvSpPr>
          <p:cNvPr id="46" name="矩形 45"/>
          <p:cNvSpPr/>
          <p:nvPr/>
        </p:nvSpPr>
        <p:spPr>
          <a:xfrm>
            <a:off x="0" y="1168897"/>
            <a:ext cx="7587858" cy="45719"/>
          </a:xfrm>
          <a:prstGeom prst="rect">
            <a:avLst/>
          </a:prstGeom>
          <a:solidFill>
            <a:srgbClr val="FFC8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41" name="TextBox 2"/>
          <p:cNvSpPr txBox="1"/>
          <p:nvPr/>
        </p:nvSpPr>
        <p:spPr>
          <a:xfrm>
            <a:off x="649887" y="242363"/>
            <a:ext cx="8734745" cy="923330"/>
          </a:xfrm>
          <a:prstGeom prst="rect">
            <a:avLst/>
          </a:prstGeom>
        </p:spPr>
        <p:txBody>
          <a:bodyPr wrap="square" lIns="0" tIns="0" rIns="0" bIns="0" rtlCol="0" anchor="t">
            <a:spAutoFit/>
          </a:bodyPr>
          <a:lstStyle/>
          <a:p>
            <a:pPr>
              <a:lnSpc>
                <a:spcPct val="150000"/>
              </a:lnSpc>
            </a:pPr>
            <a:r>
              <a:rPr lang="zh-TW" altLang="en-US" sz="4000" b="1" dirty="0">
                <a:solidFill>
                  <a:srgbClr val="000000"/>
                </a:solidFill>
                <a:latin typeface="微軟正黑體"/>
                <a:ea typeface="微軟正黑體"/>
              </a:rPr>
              <a:t>帶入系統課檔需注意事項</a:t>
            </a:r>
          </a:p>
        </p:txBody>
      </p:sp>
      <p:grpSp>
        <p:nvGrpSpPr>
          <p:cNvPr id="21" name="群組 20"/>
          <p:cNvGrpSpPr/>
          <p:nvPr/>
        </p:nvGrpSpPr>
        <p:grpSpPr>
          <a:xfrm>
            <a:off x="12344104" y="270848"/>
            <a:ext cx="5437055" cy="1096605"/>
            <a:chOff x="12212715" y="340543"/>
            <a:chExt cx="5437055" cy="1096605"/>
          </a:xfrm>
        </p:grpSpPr>
        <p:sp>
          <p:nvSpPr>
            <p:cNvPr id="22" name="Freeform 24"/>
            <p:cNvSpPr/>
            <p:nvPr/>
          </p:nvSpPr>
          <p:spPr>
            <a:xfrm>
              <a:off x="12212715" y="340543"/>
              <a:ext cx="904699" cy="1096605"/>
            </a:xfrm>
            <a:custGeom>
              <a:avLst/>
              <a:gdLst/>
              <a:ahLst/>
              <a:cxnLst/>
              <a:rect l="l" t="t" r="r" b="b"/>
              <a:pathLst>
                <a:path w="1180172" h="1430512">
                  <a:moveTo>
                    <a:pt x="0" y="0"/>
                  </a:moveTo>
                  <a:lnTo>
                    <a:pt x="1180173" y="0"/>
                  </a:lnTo>
                  <a:lnTo>
                    <a:pt x="1180173" y="1430512"/>
                  </a:lnTo>
                  <a:lnTo>
                    <a:pt x="0" y="1430512"/>
                  </a:lnTo>
                  <a:lnTo>
                    <a:pt x="0" y="0"/>
                  </a:lnTo>
                  <a:close/>
                </a:path>
              </a:pathLst>
            </a:custGeom>
            <a:blipFill>
              <a:blip r:embed="rId3"/>
              <a:stretch>
                <a:fillRect/>
              </a:stretch>
            </a:blipFill>
          </p:spPr>
        </p:sp>
        <p:sp>
          <p:nvSpPr>
            <p:cNvPr id="24" name="TextBox 25"/>
            <p:cNvSpPr txBox="1"/>
            <p:nvPr/>
          </p:nvSpPr>
          <p:spPr>
            <a:xfrm>
              <a:off x="13117413" y="773429"/>
              <a:ext cx="4532357" cy="236668"/>
            </a:xfrm>
            <a:prstGeom prst="rect">
              <a:avLst/>
            </a:prstGeom>
          </p:spPr>
          <p:txBody>
            <a:bodyPr wrap="square" lIns="0" tIns="0" rIns="0" bIns="0" rtlCol="0" anchor="t">
              <a:spAutoFit/>
            </a:bodyPr>
            <a:lstStyle/>
            <a:p>
              <a:pPr algn="r">
                <a:lnSpc>
                  <a:spcPts val="1800"/>
                </a:lnSpc>
              </a:pPr>
              <a:r>
                <a:rPr lang="en-US" sz="1800" spc="359" dirty="0">
                  <a:solidFill>
                    <a:schemeClr val="bg1">
                      <a:lumMod val="50000"/>
                    </a:schemeClr>
                  </a:solidFill>
                  <a:latin typeface="Gen Jyuu Gothic Light" panose="020B0103020203020207" pitchFamily="34" charset="-120"/>
                  <a:ea typeface="Gen Jyuu Gothic Light" panose="020B0103020203020207" pitchFamily="34" charset="-120"/>
                  <a:cs typeface="Gen Jyuu Gothic Light" panose="020B0103020203020207" pitchFamily="34" charset="-120"/>
                </a:rPr>
                <a:t>CHINESE CULTURE UNIVERSITY</a:t>
              </a:r>
            </a:p>
          </p:txBody>
        </p:sp>
      </p:grpSp>
      <p:pic>
        <p:nvPicPr>
          <p:cNvPr id="5" name="圖片 4"/>
          <p:cNvPicPr>
            <a:picLocks noChangeAspect="1"/>
          </p:cNvPicPr>
          <p:nvPr/>
        </p:nvPicPr>
        <p:blipFill rotWithShape="1">
          <a:blip r:embed="rId4"/>
          <a:srcRect l="2500" t="11575" r="3385" b="10370"/>
          <a:stretch/>
        </p:blipFill>
        <p:spPr>
          <a:xfrm>
            <a:off x="2027977" y="2650501"/>
            <a:ext cx="14232046" cy="6639521"/>
          </a:xfrm>
          <a:prstGeom prst="rect">
            <a:avLst/>
          </a:prstGeom>
          <a:ln w="19050">
            <a:solidFill>
              <a:schemeClr val="tx1"/>
            </a:solidFill>
          </a:ln>
        </p:spPr>
      </p:pic>
    </p:spTree>
    <p:extLst>
      <p:ext uri="{BB962C8B-B14F-4D97-AF65-F5344CB8AC3E}">
        <p14:creationId xmlns:p14="http://schemas.microsoft.com/office/powerpoint/2010/main" val="34256485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矩形 42"/>
          <p:cNvSpPr/>
          <p:nvPr/>
        </p:nvSpPr>
        <p:spPr>
          <a:xfrm>
            <a:off x="517525" y="2912584"/>
            <a:ext cx="7070333" cy="39532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 name="AutoShape 2" descr="data:image/png;base64,%20iVBORw0KGgoAAAANSUhEUgAAAKYAAACmCAYAAABQiPR3AAAAAXNSR0IArs4c6QAAAARnQU1BAACxjwv8YQUAAAAJcEhZcwAADsMAAA7DAcdvqGQAADFASURBVHhe7Z0JgBTFvf+rqo859uRcbrxQ5IZFLg8OUfGMF0hQI0pAjc88X0y8I6IxJv/4TIyJAqIYVFQ8UQSfF6LIsYCgwKKCcp/LvbuzM91dVf/fr6cHlmXO3dnZXbY/0DvT1T09Pd3f/h1V1dXExcXFxcXFxcXFxcWlMUCd1zpHzBvalQv5kJDkVCnk+54c8g86dEGZs9ilkcGc1zpFzB5WYHH5supTRus6O8uTpT5mlZH7nMUujZB6IUyuyq6aRnvzICeWKQixBJGUjHQWuzRCakWYcv5g7/b3C/3ObGKE1IjKiJTOPLwySn3OXELgc1S8NyhHzhqpOEUuDZy0ChMFYswd/HuznP7YgmWvNz8YOklOKdScxTGxnNfKQKyZFOLj8zqZcwZ/YCn6Zitrz1fGnHMHOYtcGjBpFWZo7uBfKAp9XNNZe01jbVQPeZi3zbnFWZx2loPohaU8o/mVSyEUaKJ6lYFMUf99+I1zWjiruDRQ0ipMKuTZTFV0jBMtC0we/KeM3F0x+9yTnVXSSq+OuTcwSi7iIfg+LokVFEShpJfHrxQ4q7g0UNIqTIWy74XBCXUqoVCcTGOdVI3dES6Jjuq8VgYEFxfx8fA2ksvfUVgxEpuqoEou5WZuiUPhEpeGSlqFWbJfe10KuVSBRCaCBHFC6Dmh/INh/Zyi45BSloOgOYt8DAQGpSXhmehw07pd1Vk3CzJ4JHIxCEtM9V/11dbwnEtDJa3CbP2rT8qlFE+AWHjE4nHIYiDezNGo+ANkzXq49Fj2efSVlkneZQojqpcR00C7S/7lLD4OMXdYF3i5DUUfQYHPwveuhu95zinKKP8zoJ1v3IDcpnecldPs7h4FWRjFOItcqkHaDx5m4Wa7nFcgARplGWFrxtDdChkENzvQc9mCVXZhFeQnw/NMw7pBCnKSIPxT7/KvPqGTSHgDVTDnnPdn1aPeH9k+Wkv8IZaQY2D7r9mFGeLX5+ScTqW8TpFkMOzESeAe4C3ZAYsWK4y+2WJh6bJJcC2F13ZJllq5qkPzhvWhgn+uMpaHFhOFAy/S5KJ/1hVfLnNWqzYgzL+rXvUuC5IeBFw6MYL8Q61ZaCQbtKTCLqxlRo4kSrMdWbfBIbxfYawthCOY69ngQWXwoy0hSqF4qkk8k15ctK80vNQlGdLqyiN4Lv78Gzg5/6AQK6JoFK+CZ+tDfw5d56xSIyCleh1EuV/1KAQncOElFqePZUqUE+G4Nd2e/SCl7BnwBm3x4sN6V0zCcML3YL1RnDmQkN2tkdALEwpJ8g0OLrVjMRFs/eEV9Hoh5YWUsO9VKZ6jly3Y5SyuMWLesHMtzsdSrKQidLp+2fxFzqJaZ3z/7GtUlb4GR0+L1AjEA8JftJ6Tpnxd/ohT5JKApISJTX0h3+6LYOVziULW6z46q7H2/LnhgoKs7EDgCxBbX55k5IiJILj67bD+8KmLy753il3ikJQrN317bmeUzdb96n2MsGlGOZ1vfjj4SjF3hMdZpdGQXRa4Dl4KRQrpDLp2dPmUyoudIpcEJBTm8uWFGmX0Lk2nKraswMVPdZ31hYzmLUsEXwm9f24fZ9UTBnDPdPBgu97/mONz0+C8fMrkBAidaRIe/BjQNTFCe2J8Gi5xiUdCVy5BmOaunA2aRjvYzYwOmGkrml3neEgK+fSOveSJk29eEHQWNzjuHEE85qHcIZKKy2G2NyUyHzS0F37mYkHFZ4rqX8zN4LXgwqejBUwVbDOwBJ2n5x6+6pmPSMgpdolBQmEiwQ8G/9Gjs0dx9UhLSwQFAijMvk1D3goJyFSnOCmWTyn0d/CaZ0iLDBBSdILNNAVrpcHXBISkO2F+HVwQS/I/+G4LfZNw52Np5/Zzve25VJ9UCL0Sfo5eOaHB+BBiQ1MQuQretoFf27YaugwnQJy8I0Olo6euIKZT7BKDpIQpZ3XReXbBWCnFPaqunCrAcopKZgOrhLgh3lIv/SKpzr17X+jVRRJzlJBsFGy9E8RfqgYqxIp43CHcMuewBkzYXAnW+WtG6UzVQ97Pv371AXsjaeLX5+adzIR4G35Cb0xmookO98lOYOC1OtYSUWEDFpdPTF5U+oBT5BKHpOIdOqrYUC+ZP9ViZLhliCeFlKUquHGsREaXjmdNUpIw2/zxhV4tdk3r/oQg/BOvrkwEMZ6JosRlBog9aAhSARO+Ym8hO1xgNEtX2YVgcV4IBchnO5/vep2cRdLVIZhqUvzFA6JERxBLc/aFAn+qK0o8RPB7OOVyebjEJRF4zFLGmDO0EE7XfYyRS2HWB2ZtriLJuHj1lLuf73k2xG//9uu0J4oAhZcKKFJdpSBgwbmgMwRV7m0zblXcjh6JuH1gzqVwab4FR8GbTH1kdQlbW/mTavAhzxRVbHOKXeJQrQwRYskVWpa8kQs5SBDRT9G1MfFEWTKt25WKIt71arRn0JQpixJB4YTgsyBRxa+zm1VivbZj2pkdw0urh6AULXGtihLBiwpCn3WuKJOnWhYzFUqe73E5U8l/QABN0F2nCx8EhSDULy0uRrUav2a3U5w0Ewpb+5m37H2wZudX10UnC2bkUtI7n/36cMweUy7HUqt1arte7N6dMvJvOPlpFSWCsSi49vNg+09tnN7R6xQnjUcJqVTKLGe2VoHQxRKCf+HMuiRBrQlz1d96ZFEh/6rrtD1m17VBCM64prAx2TLnJqcoaQ779huQsO2zk7daBONLSA1XVOiq68ZToNaE2bqJHKkq9OIQ3ideS0RiQ8nJ/Vue69k2PJcc/1lAguBevwlXUNUe4cSHLPzPgkMHnSKXJKgVYW6c2NHLqLwT6yVrO7HA+k5dZx29Ok/5bkzYu0/Axx6sLauJmwWjboIyl4RLXJIl5ikRnw4r4CHZ1bKEDpf9UXlRSRVBylSPvpJd9Em5U3oMJdO6X0GYfAtWTqpbWE3BaiTI9FfoUrk4N8UqpFvPzv5UZfT8ZHsKpQJaSyHlZqaKAc8uCKSty19jIKrFDH0wuBsPinmKSj7z5qjzvH7lo6OTOo9p9AszZL6Eo184HzkGQeSlHk3JiCgRM5xYFVqSn2kXpIAg9OWYNes1BC0xHIM1rihTJ6owmUIfUP1Kb2x6tCo4sXBMocgE84xQRfeya0OadlzSseX5Lk3hhPSQcepg0EyjNQknBvHBk2uvF2dF/Ca0mmCdzg6XpADjH3Mpf8LvqAreLmGaJgkZoWpN+FkwxB86m3NJgain25wzZKmqs372AFcxUL0KMQLmk57Lv/yDU2RTMr1bZ8npfEWhrfCWg6rgF2Il+8Fyy27iy/UpJNvLohotXI7rVRiS+HRK8rNUW6TRQGGGDD6rYPxa7C+ZErednf2/CqO/q+zOhRBEVVVy4fkjyCkdTyVcpNaHBO/aDFQEdmwr2Trk2offWe8UuyRJ1NNszRnyoOJT/oR9aqIC6uCWDJpcXum7/Iv/c0ptdk7u0Z+pchFjEGVWURt+GdZnbt0PVgi2jfMUTGFBvkqaZClHEiW0jiiSnQdNUhoICwIXNQFhtoJ1o6HZzZWyqGDc6v5OUdKMH5gzSGVyLnxxHu5DRJRXXnYVuWD4Jagy2yenBN4kzzlk4rQf7XOtK8wUierKlYB82gpYj5um+BHit20wba00bTMNvpJL8ZuqokQUJnWPRo8TJYKCKwtxYoAoj7pnSfYcMsmBsqMWicPbXShKCBtwHZxwfZy3O3c46x2D/X0yasybiOcXly4C67wCv0NI2DewdldeehU5f+hFRMLOiFCICMNIbQoG8YfkG0bAvQmtGkQ9xzVhx7Tu52VpdEEoSksPnngUIFrCsCgrE7acuRAi7AKhHgZLWXkd3Bp2HTu5pW6/Vt06dpszOP+hYNzazk5RSoDVvFGlYgaoklx12dXkgvMvBiMJaVyqlrISTNcw3OnjOXvMSqfIJUnSXo8J0aKJojxeeOGYMdvHiN9TaSzMI0hScsgiW/YZRyzlMcD66O6xY3JMqUgatfoqGSS35lNFW3/1FdeQ8yGurKkoXWpG2oVJqQxAiFYaTZgIWrvWTTS7E0bV8w5Ztd0Xsyq4XtMchTTLiR5fIvh9MFW7G9y0ooptt437zRfDL7iEUPhCV5R1S9qFqTP1EGhvD3Yijgaebh3cbpum0cVZ9WMRUbbITTj+K6672XlbLbp17RkgKiZhrijrmrQL0+LBfRAuboX8ISa2OCGLtsUZ1a2HiYiyJYgyhgE+AlwMhDJa7MxWC4lVQq4m6wVpF2aLX/9QChZnQyyLGQFFhwlLm4hbd8or0wwtZU5iS4nfZIKmLFNGHbAraaS0Yl4l1cGCnVKwv34d8FD3M9jDXW4lE9N/jjNBtXc6OPecLqEPhzwB01PGB+ceM/YlpD5FQaynTGTmAA9YTowdK+sB3+IgrM1z1aS2ocC6QoqfqTBr5Mq5IPtRTMl8ZyKwAwsXvFQyWie3NFPG74GD+oxKOsccl7Q+k7Iwy98b1Mb8cOgkRaoLdJ3dp3uU/yFM+cj4cMiR5kCPwj4RQibVawdFGGu9ZLukoYgh4y9qffsPm5yiakEZKRaWZaSlK5yi4KgIG/Sgsd8pyRjKxC7XwnePhYBf45I9TCam8ASRekLSwsRBV0NzBo/VNP3/VJ0+DFaquYV3M4Y40TysCSjsSLt5k5u/3QQWY6GGgV8tg6IOmSBLSY+r7E8VVSUL4ZeW2AFrTWEML5al7LxxNbphLmUe7NoeQqlHiQqXWbja7mJGKkY5SxsMSQkz+MF5nUz/njmqwqZrKu2GgsR+kJWBA3BMARySV7BZsbalqeAXC7nZ4yOznaJqQ/tev5dQZRbRYldLJQMDUUrTLJMKed0pyhhUEQ8TlZ1p32+MZwQvMkkeIA90bh1eo2GQlDBVRfmb5lMvwGqUqsPE4GAHZpDvk1y85BTbeCX7nAvxDbZh1yYqDr3J5Ix0DYTAGJ8qDHMLA/NZbUDYcLG8q/e7foFTUjOmFPrZywMeUGb0G0ne7ZnvlB6HMrHr1XC0b7JFGQHfK7QTZex3TkmDIKEw5fLL/FQl/QlYyUiCYgsSBQfGygjxufA6Qr/iy8XhpWHsDruMPI+tPbUlTbsZUshNgsuXnaIaA1bze2nJB7llCYadNyqBvwPrD8BJO6/Ht9szj054KLSOKeZDTlHNydbOIir5o9TZLFrmWUZfPuvP5NXCc8isLkfHtA+78MeJwjTbUlYGPZdCbiV/7DzQKan3JLaYfedUwIn6EQJp+yRgokEZBU8l14BSx+wuD12rX7og6ggToly8wjlZUhtWM7JFCCmmFIwv3uDMpgV14JhXiOT3SSlCEcsZrtCSkLZ7yFaZbU97pdceUAmFaq+jayBKY4MiyY20701b7MI0QKm4CVyy144ZVXYa9aj3M6nOYaHsz8CS3kne7teOKvJhWKfzMdYyAloUheYwyh4iEwfXLE7JEEkpxpgzpD+sOVlltJfJxRZK5RTNHiF4YUL3ueP5LiO8qvIWHNKsqP0zYQ/KgoJs2WscyTlwLbSGpxbEHn4Tq5kMLpbuLTEvOPPeH2plfHNr8aujqUKfYAo9abvpJa+bJ5MvRSuyRWTZ+9iGVpD+Sgm5TttEOrMDWN001+L0bu/Z16dvcNaXB53BCF8KwsqzOxtEwIMFx8gWnSkPkXLTT0otjZTDpRIRZ+WzG37PhUXGk8eLp9tz9ZjKux4X8cn5zcyg1dpSyMGsSxakdCvqnmk9/grG5J5o95ZXR5h2Rw4wXkKKq1uOW5OeOC4GcsVf23wY7P/P52W3a4rNLKLA3il4QwYs4/DXBHt5im6Q88Xml+5Rpv+GDvp7WseBp6/2+wtV2L1oLWOCBxGPGgoXRysptwgpNQnBhyfYsZRzYPEAC/m90M3h5KH128OF9RNnj2sXMaNH1l5TvuvV2QVVO2mkKkxcByuvTSl+W3Dzmmec4loj55V9F7ds5XlW17WTFB599EDOFAgpxD7LpL/4+SL/105xzXllYEdGxafwo0+L6qKjETmjaEkrwHqWgUixr2vkuGsQklniSf5o8TF3HtQ3kq7HrAnsV9+Vc05vDYX4N14Njxwe5NQnCCFsYZqW+HvLsWtqf7iVf23umpervej36jFFiSiCE4/X28ynywdPmyvSN/y3kJcTiCmTFiUSOVyoUD+Eky28hHTwQ9zhg6sM5uEYwr9xkCzV66cUZ0SYSOsJ321UVHJzhUl+UOENpompTgp8zuRymsU9D4GlTeFsVYOJG72apj2WnettJU3DKYwNrgNSOMfjr+jhFNWM6YPx3vxxtuWrLpGPYvKZC8ccxdkGRFrgbULz2P3k6dPq7Rj6aL4yyjeLPn7A789+PFBxNBTDYx8tMcIagKowY+8pvQZft9GZrT2e2XKHP8f7r5M7ZsFBSk4czOMnMlhx6+phWSmNrBwNNqP/aAhmsRpMTesliIcUj6vJvxOWMZjc/G29HCEkYxYzAteaca43gdf8I5PQ8wn1NjluqrxOZDJ8J0d77n5a0Z/b1IUyBR8wFb5qkgS7zQnCz3Vmqw9YSzgzN4AbT68oEdweTpTMrK+iRDIuTAic8AxWf6pt3tjiM6X6Z6p5WpshMzVPCsKkhA7qOH9jyqPPHYNacRZ88QgcXybtoLUUYrNQ2BtOSb2kDoRZv2F7yc2UKr8glmH3B4CEza45SAb7PiHKCnLMJt2comqhUPproitYM5V+IHuUgs0mv1xao55YtY0rzEpoz2/tQZjyMPYMApnZD0AIBDBySFqZcERZVpBp5zglqTNjYDfYysUpZeLJgj/D4AHJ5QvhgvqLK0yHjXK+N18lj0jFW0B4OIzFTisVQWx0TE4kmL9pwuSP+b4dK4v+85i57LUh4usZLeX8+Uk3A1JqjYEsuoW9sXSj2q377xF/h7VOSb3FFabDvUVd+6lez+XSPPpsKBwlJBQSxEyiNz5Gl9gidLe6Jjha39SDqL6HVErnC1X5Rvi3v2wtnXmnWPrqQLFqRuxRjKf1bkMZG1NbLpxYMsAU+jIZ9SZebfUaV5gOJSFlguXxYX81pwSFCZ7P4CDM+ErBBkoNPneXspaM0TdlwVsqTAtyIUEUprRlHs9opqn/FILME0F1MV/y6lRz2cxrxbLXTpXvTznau9yjXgMBZsdaceN4poVYzn9Y8nG4oH7jChMY/cW23oeJ92JpHV8ThXFm2J1Hx7aUoMQ71bXkFs8GO4yrLCscB0lgdg9CVTQlT9HV7syjj1cV9U3Y9gpRkPMuXzxz0qGFL13RRs0ej0PUCMmdCZIpZzs1hxJB2RQyCatF6j8ZFyb27kYwfkt1Qtfq8/nsz6eT7dI3VmiepljdczyUBMqj3zyJllJFSwmiHOf5CUQU7hwXC7SgtiU1TPuVUZrHdO1C5tUf9irqW4s6jO76TsvLyR1NepNCX2vSQkVjigKFz8CWqy1SbPmx+EpQ5qdOSb0nQeSUftasWXO93+97mcFZ4Th6VpLougfivdBmy+J9O3fuvNcprjFXf7L5lK1a/pKQ4mmxY3sp2bs3ZHcSiYCC1HVGTjs1274wIqClRFH+FkT5a7CUcNnYU3UJ3+58dApKg6wOlpDlod1kSXAnWVSxk2wwD8IO4eXAjtmXuOBq+Hs4v0/csOyv4cL6T5K/Lr3s2rXjIU3THoGDqyQjTo9HB1Gam4QwbywoaLvQKU4Lw74oeWyv1uQhYoXIjp0VIMzgMcJEcL5Dez/JygrfZozSQPeNlvIW21Kmv+Ee79S0W57g1ZImOcRD5FtjL3nx8Brybul6EgBXH+66nQD8LUJsh4hkALmxqME8OaNOYsyCgtZPgPWbBPEXt2/cclx1tAkETILB0LaKiuDYdIvyrgXFrUulOsYegSMOWNFeYQ/0RcOWEqSJlvJmECWSblEi8OudOBNiUzhNzcCtD/N3JK+0uoT8s+Uwkst0270nBNw4XDhvNiRRInUiTDjBvE2bdo8ZhvEIaM9SqtxbE8Hj8UBWbGwOBIKjO3TokPYOwat5818aqu8U6dRbxgIvkCAO8w1pA7rv/4bsG903WjO0nrVNWKThpAhbl8bl9yQTmw3EHXPWiAFayxA/pHI+wylpMNSJMCP88MP6v1iWbTlldnY28fv9RyacByu5zbLETSeddFL6Ot863DR/Y345029CC5joBKOlrAgJ4uUGuUdfA5YyLMrasJSJsL8TMv2xOV1IT29LW7AxUWAfKZln3rS8wY3PWafCHDp0qNWqVbs/WZb129LS0pllZeUznOnlw4cPvwQufHSbNm1q5daJLEW5uFTx9xBRqoiqgnlGMCRJh0O7SS++mwSECkcOOy3jyMj4WpO0J3XAfpKmqo9c4O8AMzHCENwhUxhM0BfDBQ2LTB7PeoOcOJHtHtFj7hvszIumB9qRIERxkHiTnZD8lERJfiJgr4rmmkna6yHS2RsgA7MOk4E5h0h7LURyGCcaTPYRBTMlYKpNGNPI3/cVkd/t+RzeR2nxxOZHiy+Q633DyaQFia++ekbjFGbR68PB6swGS+ifZ7YlfzO6kh00ixwqqSC7d1fYFjIa6EYlCi4iOrCUCkwn6UFyVlYp6QPTmSDYbr4y0sGDAsd1nNHqwOVKcMGJwsJkQWE+sW8xeaBkAVjsKMK0s3F+vbhh2UynpEERPes4gZFyIpM7mj1KNa2PhGymEztEBiklZKvMIpt4FinFuwtjgHJE0eK9R+EpLNb9lkbWBLLJJ4eakvcONidvH2hB3jvUiuwKseJBvoNfQfKkcSEUyhQP8+gQsuIHq69QrCYyIFt/9uC3pNjYB/tRJSLDCnUuVgqhPkre3Vbt4b/rEjzWjQq5dFYvyK8XM0q9mG0jOGBBGdHIc6EzyCPrC0ggGH6qRnU44sLxPiXBDxHpuVj+121FcvmVhZDj9YGv7EEJ6w7a7M50NS+czQD4is2XMCWCKRopCm4nw7e8RcoE3mtUZWftlh7rAXHD8ieckgZHoxOmufS1yaqu3orNgpWxa/vgaDyx+yTywJaT7YSmxqgeEIjxtVC8l5Jbmx7CIrgYqFw6L4eIvS05Uc6EeHaQJHIALDoFLF8z5lHDoylwDnnN8TWVTFNJyDAOXrnj/YqPghtbMwYXQOV7zvGK4mK34KyQjF1Sr+8dj0ejEmaoaEY3jWofUcbaChzttwqYZe80PWTEjz3Jd4Ece75mwOFVVRCY+Zi8ve3DTuFxgKyoXPJyW05ZVxBnd/hUH4hHC2FRJwXH18ErBgFryk2xxBDGvf4Nf9nFWN5lIOqrIDQYSDQw0ahPrCIK8v+VNxb9PvyhhkmjEiZfMvNPzKs9iL19YsGYIM/s7kB+u7UTqCUN1efhG9rKhea7jIxv8oVTmhCMS0lwS3uy7Ye+hIdOJlStIHnZRaTgnOUgxKNZNmZjC4d1IXuD1xOTXAIF2URj15KrFtVs2O86ptEIUyyeWSAZWc4U1g57+cSCgcXZG2LbT1kzUJQKvT2LVU+YAkLzkzPWv7Fs6Ke3LTxMszzgpRXcA+xSh1StnuKcSwEmE8QpYF+PRJ2wa0xRNUVVMN8Pf4bCqgybdjnhB1r5Ti5rop/ecnPZ1wonJkj2yIZxGzCDjxBcQRXt4zdXHLBDi/pKoxGmtWTmPYqm/FWCC68at1UGYzgiKu6hSy46TDU6mSZorkyEYBppvXtp2UVf3O7JMQ9oAiwo6hH7ruBAyNjMidcJPuMowtGTkuLpQQnjdaRVydIdsGkTfj6sJH8E0f6lvCzw+kcbyNEu+/WIRiHMUrCWWSqdRxWlN/aDjAUOOSgs6yfmLRtCPxkdpP6yz6mqdcc7JquDUDwk7+BPFZd++ivZpGyzn4NIK4MHHy1ZRJgY9uLTN3DwB5RpRKrpPklooOHrsGZ1tqR04tsry79zFtUbol9aJxg+Ii+hLL4obeCMgbt/ifacsI38PncvzE3DM1gdJFOJJ7QvNGTRH3iT0o3HiRLBLaPo0MB5wE/7dUryfJTk+xnJ9lDi06jdImULyVk/HTgRBFUZvRJCgQVX9/Q/OLKwSZ5dWk844YUpl0/RIK681ZmNCT5x1x7i2jSOjB0pKvgrklvfExxrKQUkJMiMh6yzix4Ntt1TlMXBcsajquhQiF5IxrNBqDleRnJxAqH6oQwf7BVJ0msiVvwcWmqIqfM1Rh+T3Pi/Ub2yhkOxs/W65YQXJid5V0I8VWgHdTGwzwT2CyVyKhs09mjd390d9lNpPRueSfJ8gWokZbzX6skVnde/mSOZPbxdykREhyJEMeJAtX4QZ76PkTwQ6hGLiuONOetWB3QIYEHBepL+MPfhtT39z17X1dveWVxnnNDClPOne8FV3QSxo1o5uagKVRWwltbPiqIdN5a70PVZUlhriJr4CW2IYLo8fcNbgcI1//ZIRWPVFUxVKm8HhXrEonrAmoLrR6uKQgWBHWNRkwWtJ+hTVxV6m1DZZyN7+seO7EKOjvGeYU5sYfq0gZKIEXiHYlxwNBaFTKd9Rx0/bvr4VrupZM87c3ERqpe03vl14JyiR3RVmDpYTmdJ+kHR4YQiRJvsAcsZjlEZWFUQLVrUSnXzyWK7d4ZPuaAvSM0/66ru/j7OooxyQgsTBDdB0XUl0iYeDXwyhTCMTUznxzwOpjKC81elZRXHizWxWijvwI+BwUseID7zsEdgW3mGiIg0At7YhhY1C8SJlhRHZ04FTI7gkMGhob8AZzIX3PuD1w7IbeoszggnrDDFipl94WWEXQcTA9uaYCYuyQus542x74m5s90+Sawp9vsoJggzcN04BBn4vaLZwfVZ0TLwTBMRKmb8OSDQVMWJYLUopbQA3PufaAX/4Lqe/gudRbXOCStMHhK3UFXNj9dbh6K1NK2NTMa2lkcwldeIZa4lVTrlorvGDPzcokmhdruWJMzAMw0KFK8ldPOY7acKOpuweyeDJKXvXtPT/++re3s7Ooujsnz5cn9RUVE3eG3uFKVMNXa1/hNc+trpEHd9DS6teTxh4sOipGn8kZ015k9OUXye3flbpmpP462+YSi6cNl35ZOl/b59OksqqgIJhLOsfoF7VRaSJBjv6RcJQIHjBELdAP7+saZa4LWpK8iRjgezZs1S2rVrdwHkmv8Fs8PA2q7jnGP/gA+bNm369emnn550K9MJKUyx7NU/U02/P25nDczEufyJVgSGssG3bHWK4/Pk9uY0i86nTO1GuAmiVCEDf6d06OJ7fWB1tdpMdtIBNn8eDtrNSjXq1IeWFzaF98HNkdz443898/GPfn/OYMbkf8Pi4bqua6ZpEhAohgI4UAUK8meYPoD5eWAsVvfv338fbisWJ5wrF4veaAtG8pe2/4mBHSbCHyn5f5IWJfL7tnul4NOwMc/OwHctDZy9bJJHkWa9FyUC+RD3qOQjLuXGyhX1qWK3HGFyxOQVlOnvlx/Y9b7X53kXBHkxCE8zDAOOrSQoTnyvKIpH07QzvV7vPbD8U5je+eqrrzqEtxadEy/G9JJfKrp2kp2J46UdZYLYEwJ7/rOSpSVVDXQM+TkzIONek3twAx+y6A/UZxzwcBoeKr02pwgopmhTMkBIrfh1dghUMtzk8mk4RgdsgTrLU8WCxLJpq3at8/KbDxWc+yKCrAqGU5ZloeXEsQIUEGkoEAjEtZjV3adqsapHjyzV8tdKdhDcuYe3u/WKZs2Gd5+t6mo3M042rukaCR4q++snl97+6CldBqQ0XnrX4iXBrg/PvbPr6qcntd+50FPbGTicZvS9nGMTABEBTokBgawO8fOx9VGS5sPZTGhoQDchKvnAyYsDK0d19w0QCrsXPnQZXK9qqqMfWkaIdBkwPHDVHX/G4Rv1eNVyCLp1hwl9+/aNaxQyJsw1Xc6+SVCBT6Rtbx+eKIAts8vhRFRrv+CHU0VTPfFaeSJANh503qYMg+AUBOKVtBp1MCkAvwL/Q3wm98O7TYLJlUEhvt6vWV9e/u232wcPJupJ4KEDLYnZdHvWC6rCbooTwdigheRCTJ38dbndfwC+gI7smX0lvPs9LBuERy6Jw2fDwWQOu+6OwDm/uDnHDCU+nDjiCljOLSDgPolizIwI85uuZ/f0EPGVQlmOBfFZbRI+qImPbKWrt96D/X0xClFhn00hwQvL75mUr2se9fnTVy0swXUmDM4+h1n0c1hNi/frcTtwjLbDdP7kRaU/OMVkTPe8Jgazrgfb8Dv4npPtSnZnWTTQOqqqzn/5h38E2p/RMwdE6iyJjTPkz9/BWiZ8dnpGYkyVikKF0hwTewDCfG1O9qUWCbziTNE+W18nPGoWCAGsJb7XwI93VxXl8QrDWvxtlwFjYBXSuqSsCDzNx/a97HFAwcE6bQnlo5wim5mrDx1469vyf6lUngPZ+5PwzfvRH8D/6MD++LJyzJYdT9cgvnQKY4ODp4Eo8aljs8Il8cmIMKXFivHJJGpmDPQJDQrVAFEYcJF7GDsVLOB/VnXp949HiqdgFepL4MqtREcZPg5/2I1gZY+rAH99ZcUOEOg9sM75Fpdvgn+riCZ2SB5J61PPNFRV89jbSwCO2gdJ0Je5ublJjaOUkQbdgr1bd5zRsm0IzH9vnTE/tuWCBY06JfEbXRwwKGKEMh9TB+xsvrKj18h6brPnwAVwfNvEO464TGG0GeFk/fKtxjfh0mMp3m3ugunNzq20lSC8jnBuOsDpOXJ+hGWSvsNHhtp26uGRAiLuOGDYhJk5TP+vZ8+eRU5xXDJiMSfB79jf3PMUREiFprC6WjEmiJ5OBnf0uacB1AnWF1CcIbCeKmO/6i1yJ6mSzUjq4g6L7Ob/GUDijh3+zqrAXJ8IjBBC3gqx7Q8Yo+InNY8/VNC+kwYXQSIDbbtxECX2RXgnXJKYhBvNNN91HTjbx9gVGE+5JA+eSLCeYhsr/X+z8n+6RJdKD7siPAa4PngwyFj4NZMXVbwfLo3PVX38rZmgvxGmeUerjqfljLnnGZGT31w3Ezyd2Ov1Yh3mU5D03O0UJcQ1TScIqEGwXawDzx3Z3sjdgslSPHCpolCVEnXsxMEkqXtH3v0msPPtVeUPH9ppnNOyQ6fpvuy89SDKChQexpBoGasaUCwLBoNlcBEkbS0RV5gnEChGiIJOPTfYyg9COOAUxwSdkqDykp2mr5dTlAzy8/2keNLk2RM458PBRV8eCATuhoz7LXTXWI2E9ZVYNYRi1XW7E/ySsrKypfank6T+ufLT+sz2UXDltVzf2XCAU4RpMZxsuxIyAfYakhx8I2fDdyVa8DzbNMYBK9wtTqZOWVSa8Ia9eGDPok6dOuWYptkFrOR5INIBYD07g1BPgdffnHXWWdOcVZOi3gnzm39Nne316FcEjerdy32iQSsqCP1+A2ErVxNaFiBETVyRokjKv9cOfv5h9ubeOmXN43l11LqQciu1yEXPLS1b5xSnhSVLlrQD69mppKRkxSWXXHLYKU6KeifMZd+tmu31+q6AuMQpaeSgqsCk0fU/E336a4RuguQ2gTixVqNC8s8n56814e1FifJIvIHNsuQfJy8uS65fagaof8JctgyE6XWFWRVdA3FuJPo/phC6d3/YtccAmy5Bz8XvZW+csVErfQwsaNyeJpivgMv9yVOm9H3620MHneI6xU1+GgqGSeTppxB+3kCnIDZYTcSJ7HBuoGCFJHJZotAUjTLEgacaWXy0U1TnuMJsSIBL5726g0mMX7sDYsRWtOx2Is8KMSuph+ZjaxyXYsz1p5Fcp6hOcYXZkEDThkMMhX2vU3g8uATdeUhy7wpv6D0h5I+JrKZlWsTjz+175X1PToBkKPYz1TOEK8yGBAryMCS3Yd/rFB4PLrF7IxGLFH9M9ktC34mzOsFHFmo+v3He6D+YJ/ca8pfly5Z9WVRUdPPy5cvrbKAtV5gNCXDhyrfFmEI7BdFBDXIpKxRKSp35l7iQh6NpEx9XqHlAlGPuD5x61gU5EGsquq730TTtRSHEZyDQW1atWpVxC+oKs6GgQVa+cTNRvlzsFMQG40Xw57tMIffg/ORFpT8KSt6q2n0NLaXqyzIG3/BA4NTC8/OEZVAQo30TGd6jAwItVBTleZhfuHTp0rFfffVVE+ejtU4cA183LFu1crbX59ZjHgXcNqTZdNNWor8wk9AffwaRxk9+sB4zJOVn3ZprI+iC8FPRbhuYNYwq9D045TkYCdiW0ptlnHf9fYHT+g7PE9yi2JxYFWz7xttwQbCSc76CMfYsrPdG3759A84qtUK9E+byF2fM9nk8bsuPAw0ECFu3nijLVhFyEOLLJFp+NBCTIcQjPYqXTHKKbG49O/sjldGL8O5GFdz3kBvuR1Hmcstk0URZFWz7BksqQaRrQKAPgDjnOIvSTr0TZritXHHbyiPgGULXbLeVJ468cHXQWMCSVr/e65atDZeGuf3svKulMN5WPdlgKe+13Td28k1GlBHQgmZlZeFtErN69ux5nVOcduqfMN3+mDXCA+INCTm9+9pFtzhFRxjTnTRp2art+wNH3dWnU98LfYKbKYkygs/nI4FAYFa/fv1qTZhu8nMCEb6LUuzmwnjGKTqGmavJgcvueuatToXn+4WIHlPWF1xhniDYHh8mLsXfeq2L/eD8Ju1Pmw963Gtn7vUYV5gnACgxHTJxsJavGD7rn+HS6BT26PGdlGIt9iyvz7jCbOCgKL0gMsjC3y4l5L/7rlgRe4g7B0hg3naF6VJrYEwJiHJuvXCYyAmDipfstxckgHM+H+/DSVWcuD7WaeJtE5gA1SYZCzTkyJHKqnXbRlDB+8IVG+N7qQELfqVRdkaim6kaK3jgUJD4MP2QFNuppJOKixe9OAp7uiXJxo0bvfv3739b07RLwkNXHgXFh6cn8hpJkLBFCASNwv8Jpq1Q/h5k5cc95SNdZEyY33bpf69C2GM+RYnbaRXvkeauKI+AJwgnTFZwQAhw2QJEsUkS+pYpybOF6xZvtldMkaKiot+DMP+G71GEeAMZDiNoWVYZCPIAfAd2GMZtF8P7YlhnHZTv0nW9dN++faVDhw5NPFhRDciIMNd0GdBUUrIWLGErM57oYJFdrw6vEMsfPSuNGDhcITgGB+DNZjBh34EtW6hw9kmX77/a6axSLVauXNnVNM05ILaDILwfoWg9TD+DQDeD9jeBq97arVu3Omt+y8hp//70wuampq0H55Afq9ocn75MVXBTTQVRW3KitxFEaSYI84Ft0BuvBYULGh/Ya1JFVjAPOUw1GZQm0SU+FzAC+HNYsRRM6Yx9eeKpbqOKEwoKxEgXLVrUAuLFUGlpaXltW8BUyYgw0QCu7jrgGS9V7sAOq5VlZlqScCaJ3p4TXw844vCq5KLpDC9v7F49coLw1Z7AnUcDi9HJGJa8tcW41VPDpQ2X6L+yFtjdZXB2CQmNl5SdB1e2Apc4BJPMUAt415z+RhfP6RZYRhAimlS3NbJa+HRGAkExp2D86sudogZLxoQZjZJ3u58vy+TTTNCuAnPKRm4dawKeSL+XkbIAf7pg/Jq7wqUNlzqrx9w9reuNZD95Txesq8DoxhVlUqDL9nvYMVMWCJIyKksr+FeaEE85qzZo6sRi7p7W4xpVkdMhXsqxUh2RvhGD9eFCyAOW4DcolFkQ8oTPn5BUKDRoEvldh/HFSVWy13cyLsxdL3bvDrnOPF2lbSFQd0pdkkGBzJELuXvtlqbthk4K90w/UcmoK984vaOXSvknXXNF6RKfjArTY+ZepinsCsN0RekSn4y5cjlrpFJyeN3HHo0NCyVtLTmhdrru1h8htivncvea7W1OeFeeMWHumdb9PMgoP2CM5kKc5JTGAqJ6KYnhO4lUZJ9JuFYvRi2pcxSFEcviu3f6ZbuhQye5wkwHu6Z1fyDLwx6vMBJYPymIVLzkYMGVpKzZYMKVbNjLpEZiPuHBjhbcsnaXl+4HYdavJsR0kxFhyimF2h419KZHZb+In/SEl+1vewM53HwE7ByIGBvRXWxsYXK+u6ys7IQXZkaSn58J8VNJz0j0nEMK1jKUdQYpbTYU3sNxd0XZaMmIMFsQfL6hbCUT9cgAIQbyComk+IDeZBMklxORjAiT+kzIJ6kvsdQksfRm8IGM1/u71DMyIsxSk0kIGBPeJIUhL+MB0KdrLRs7GRGmGeIYqO9LeC8zZcRbiqOaYDDqWs3GTGZcecWBIJjBnxONaoudsv2HVxFfWTGRzK0iasxkRJgd7t5WwQhbrqmJrCC68nLSbOt04itFceogVtWdKk+ZeWBynZMxf7nrhW5XUUneVBhVEjX8UMjOuZpLyvMHQJbeG97nO0saN5GWn4M8z61gTxcHX+3eJBSQCz0665JUzyKJnQ0jFZ9uvImEu72J3Wu2tnS7vaWL/OtXHwB9zUhaYpAIHXVhijsdmRpH7J0xYSLCYNNNIdfqimsBXeKTUWG2/s13e7glHra4DOJTX11cYlEnpmvXtK5/9uvK/dgv061LTx6MMS0u9pQExak6N0wt14x6/jZt2mwNnUQadAxaJ8LEWyx8POcpj8pux76ZCbtnulQGM8L4DyKV5CfI3h9uc1vxR05Jg6POgr0t/zvAp+cGJqmK/J2qUMW9Byh5EoVBuspIyOQbORcXFowv3uAUNyjqNAsBN053v9hltEKUSR6ddbJAnDjSm+vea45XZ6S8wrq89YS1tfbIk9qkTlMQSolsNa74NYvTi0KmfNzkEkcwkz4PIxpk7hhTuR2NUkdXKYFjecAQdJdT1OCoV6d9z8udW9OgeoWgbDBotgvYzo6U0jyIRWONJeUShaAhDgoiH2v16zUNdlSOenm68Y7KskPrmoeIbCoU5mOSahaXrjSTxGLkQNtxq39Ej+QUubi4uLi4uLi4uLi4uLi4uLi4NFwI+f/GcXgqJm2kuAAAAABJRU5ErkJggg=="/>
          <p:cNvSpPr>
            <a:spLocks noChangeAspect="1" noChangeArrowheads="1"/>
          </p:cNvSpPr>
          <p:nvPr/>
        </p:nvSpPr>
        <p:spPr bwMode="auto">
          <a:xfrm>
            <a:off x="21272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TW" altLang="en-US"/>
          </a:p>
        </p:txBody>
      </p:sp>
      <p:sp>
        <p:nvSpPr>
          <p:cNvPr id="3" name="AutoShape 2" descr="C:\Users\9902899\Desktop\資中毛建祥\C計畫圖C-01.jpg"/>
          <p:cNvSpPr>
            <a:spLocks noChangeAspect="1" noChangeArrowheads="1"/>
          </p:cNvSpPr>
          <p:nvPr/>
        </p:nvSpPr>
        <p:spPr bwMode="auto">
          <a:xfrm>
            <a:off x="155575" y="-274638"/>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TW" altLang="en-US"/>
          </a:p>
        </p:txBody>
      </p:sp>
      <p:sp>
        <p:nvSpPr>
          <p:cNvPr id="46" name="矩形 45"/>
          <p:cNvSpPr/>
          <p:nvPr/>
        </p:nvSpPr>
        <p:spPr>
          <a:xfrm>
            <a:off x="0" y="1168897"/>
            <a:ext cx="7587858" cy="45719"/>
          </a:xfrm>
          <a:prstGeom prst="rect">
            <a:avLst/>
          </a:prstGeom>
          <a:solidFill>
            <a:srgbClr val="FFC8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41" name="TextBox 2"/>
          <p:cNvSpPr txBox="1"/>
          <p:nvPr/>
        </p:nvSpPr>
        <p:spPr>
          <a:xfrm>
            <a:off x="649887" y="242363"/>
            <a:ext cx="8734745" cy="810222"/>
          </a:xfrm>
          <a:prstGeom prst="rect">
            <a:avLst/>
          </a:prstGeom>
        </p:spPr>
        <p:txBody>
          <a:bodyPr wrap="square" lIns="0" tIns="0" rIns="0" bIns="0" rtlCol="0" anchor="t">
            <a:spAutoFit/>
          </a:bodyPr>
          <a:lstStyle/>
          <a:p>
            <a:pPr>
              <a:lnSpc>
                <a:spcPct val="150000"/>
              </a:lnSpc>
            </a:pPr>
            <a:r>
              <a:rPr lang="zh-TW" altLang="en-US" sz="4000" b="1" dirty="0">
                <a:solidFill>
                  <a:srgbClr val="000000"/>
                </a:solidFill>
                <a:latin typeface="微軟正黑體"/>
                <a:ea typeface="微軟正黑體"/>
              </a:rPr>
              <a:t>宣傳就業學程課程</a:t>
            </a:r>
          </a:p>
        </p:txBody>
      </p:sp>
      <p:sp>
        <p:nvSpPr>
          <p:cNvPr id="36" name="文字方塊 35"/>
          <p:cNvSpPr txBox="1"/>
          <p:nvPr/>
        </p:nvSpPr>
        <p:spPr>
          <a:xfrm>
            <a:off x="922510" y="3181024"/>
            <a:ext cx="6260363" cy="3416320"/>
          </a:xfrm>
          <a:prstGeom prst="rect">
            <a:avLst/>
          </a:prstGeom>
          <a:solidFill>
            <a:schemeClr val="bg1"/>
          </a:solidFill>
          <a:ln w="19050">
            <a:noFill/>
          </a:ln>
        </p:spPr>
        <p:txBody>
          <a:bodyPr wrap="square" rtlCol="0">
            <a:spAutoFit/>
          </a:bodyPr>
          <a:lstStyle/>
          <a:p>
            <a:pPr algn="just">
              <a:lnSpc>
                <a:spcPct val="150000"/>
              </a:lnSpc>
            </a:pPr>
            <a:r>
              <a:rPr lang="zh-TW" altLang="en-US" sz="2400" dirty="0">
                <a:latin typeface="微軟正黑體" panose="020B0604030504040204" pitchFamily="34" charset="-120"/>
                <a:ea typeface="微軟正黑體" panose="020B0604030504040204" pitchFamily="34" charset="-120"/>
              </a:rPr>
              <a:t>當就業學程課程帶入系統之後，各系所需在</a:t>
            </a:r>
            <a:r>
              <a:rPr lang="en-US" altLang="zh-TW" sz="2400" b="1" dirty="0">
                <a:solidFill>
                  <a:srgbClr val="FF0000"/>
                </a:solidFill>
                <a:latin typeface="微軟正黑體" panose="020B0604030504040204" pitchFamily="34" charset="-120"/>
                <a:ea typeface="微軟正黑體" panose="020B0604030504040204" pitchFamily="34" charset="-120"/>
              </a:rPr>
              <a:t>(6</a:t>
            </a:r>
            <a:r>
              <a:rPr lang="zh-TW" altLang="en-US" sz="2400" b="1" dirty="0">
                <a:solidFill>
                  <a:srgbClr val="FF0000"/>
                </a:solidFill>
                <a:latin typeface="微軟正黑體" panose="020B0604030504040204" pitchFamily="34" charset="-120"/>
                <a:ea typeface="微軟正黑體" panose="020B0604030504040204" pitchFamily="34" charset="-120"/>
              </a:rPr>
              <a:t>月</a:t>
            </a:r>
            <a:r>
              <a:rPr lang="en-US" altLang="zh-TW" sz="2400" b="1" dirty="0">
                <a:solidFill>
                  <a:srgbClr val="FF0000"/>
                </a:solidFill>
                <a:latin typeface="微軟正黑體" panose="020B0604030504040204" pitchFamily="34" charset="-120"/>
                <a:ea typeface="微軟正黑體" panose="020B0604030504040204" pitchFamily="34" charset="-120"/>
              </a:rPr>
              <a:t>24</a:t>
            </a:r>
            <a:r>
              <a:rPr lang="zh-TW" altLang="en-US" sz="2400" b="1" dirty="0">
                <a:solidFill>
                  <a:srgbClr val="FF0000"/>
                </a:solidFill>
                <a:latin typeface="微軟正黑體" panose="020B0604030504040204" pitchFamily="34" charset="-120"/>
                <a:ea typeface="微軟正黑體" panose="020B0604030504040204" pitchFamily="34" charset="-120"/>
              </a:rPr>
              <a:t>日</a:t>
            </a:r>
            <a:r>
              <a:rPr lang="en-US" altLang="zh-TW" sz="2400" b="1" dirty="0">
                <a:solidFill>
                  <a:srgbClr val="FF0000"/>
                </a:solidFill>
                <a:latin typeface="微軟正黑體" panose="020B0604030504040204" pitchFamily="34" charset="-120"/>
                <a:ea typeface="微軟正黑體" panose="020B0604030504040204" pitchFamily="34" charset="-120"/>
              </a:rPr>
              <a:t>-6</a:t>
            </a:r>
            <a:r>
              <a:rPr lang="zh-TW" altLang="en-US" sz="2400" b="1" dirty="0">
                <a:solidFill>
                  <a:srgbClr val="FF0000"/>
                </a:solidFill>
                <a:latin typeface="微軟正黑體" panose="020B0604030504040204" pitchFamily="34" charset="-120"/>
                <a:ea typeface="微軟正黑體" panose="020B0604030504040204" pitchFamily="34" charset="-120"/>
              </a:rPr>
              <a:t>月</a:t>
            </a:r>
            <a:r>
              <a:rPr lang="en-US" altLang="zh-TW" sz="2400" b="1" dirty="0">
                <a:solidFill>
                  <a:srgbClr val="FF0000"/>
                </a:solidFill>
                <a:latin typeface="微軟正黑體" panose="020B0604030504040204" pitchFamily="34" charset="-120"/>
                <a:ea typeface="微軟正黑體" panose="020B0604030504040204" pitchFamily="34" charset="-120"/>
              </a:rPr>
              <a:t>28</a:t>
            </a:r>
            <a:r>
              <a:rPr lang="zh-TW" altLang="en-US" sz="2400" b="1" dirty="0">
                <a:solidFill>
                  <a:srgbClr val="FF0000"/>
                </a:solidFill>
                <a:latin typeface="微軟正黑體" panose="020B0604030504040204" pitchFamily="34" charset="-120"/>
                <a:ea typeface="微軟正黑體" panose="020B0604030504040204" pitchFamily="34" charset="-120"/>
              </a:rPr>
              <a:t>日</a:t>
            </a:r>
            <a:r>
              <a:rPr lang="en-US" altLang="zh-TW" sz="2400" b="1" dirty="0">
                <a:solidFill>
                  <a:srgbClr val="FF0000"/>
                </a:solidFill>
                <a:latin typeface="微軟正黑體" panose="020B0604030504040204" pitchFamily="34" charset="-120"/>
                <a:ea typeface="微軟正黑體" panose="020B0604030504040204" pitchFamily="34" charset="-120"/>
              </a:rPr>
              <a:t>)</a:t>
            </a:r>
            <a:r>
              <a:rPr lang="zh-TW" altLang="en-US" sz="2400" b="1" dirty="0">
                <a:solidFill>
                  <a:srgbClr val="FF0000"/>
                </a:solidFill>
                <a:latin typeface="微軟正黑體" panose="020B0604030504040204" pitchFamily="34" charset="-120"/>
                <a:ea typeface="微軟正黑體" panose="020B0604030504040204" pitchFamily="34" charset="-120"/>
              </a:rPr>
              <a:t>第一階段選課前</a:t>
            </a:r>
            <a:r>
              <a:rPr lang="zh-TW" altLang="en-US" sz="2400" dirty="0">
                <a:latin typeface="微軟正黑體" panose="020B0604030504040204" pitchFamily="34" charset="-120"/>
                <a:ea typeface="微軟正黑體" panose="020B0604030504040204" pitchFamily="34" charset="-120"/>
              </a:rPr>
              <a:t>做相關選課宣傳。像是建置就業學程介紹到系官網，鼓勵同學們加入就業學程。學程網頁介紹須包含</a:t>
            </a:r>
            <a:r>
              <a:rPr lang="en-US" altLang="zh-TW" sz="2400" dirty="0">
                <a:latin typeface="微軟正黑體" panose="020B0604030504040204" pitchFamily="34" charset="-120"/>
                <a:ea typeface="微軟正黑體" panose="020B0604030504040204" pitchFamily="34" charset="-120"/>
              </a:rPr>
              <a:t>:</a:t>
            </a:r>
            <a:r>
              <a:rPr lang="zh-TW" altLang="en-US" sz="2400" dirty="0">
                <a:latin typeface="微軟正黑體" panose="020B0604030504040204" pitchFamily="34" charset="-120"/>
                <a:ea typeface="微軟正黑體" panose="020B0604030504040204" pitchFamily="34" charset="-120"/>
              </a:rPr>
              <a:t>課程特色、課程介紹、授課內容和實習單位。</a:t>
            </a:r>
            <a:endParaRPr lang="zh-TW" altLang="en-US" sz="2400" b="1" dirty="0">
              <a:solidFill>
                <a:srgbClr val="FF0000"/>
              </a:solidFill>
              <a:latin typeface="微軟正黑體" panose="020B0604030504040204" pitchFamily="34" charset="-120"/>
              <a:ea typeface="微軟正黑體" panose="020B0604030504040204" pitchFamily="34" charset="-120"/>
            </a:endParaRPr>
          </a:p>
        </p:txBody>
      </p:sp>
      <p:pic>
        <p:nvPicPr>
          <p:cNvPr id="6" name="圖片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384632" y="537120"/>
            <a:ext cx="6759995" cy="9508917"/>
          </a:xfrm>
          <a:prstGeom prst="rect">
            <a:avLst/>
          </a:prstGeom>
          <a:ln w="28575">
            <a:solidFill>
              <a:schemeClr val="tx1"/>
            </a:solidFill>
          </a:ln>
        </p:spPr>
      </p:pic>
      <p:sp>
        <p:nvSpPr>
          <p:cNvPr id="7" name="向右箭號 6"/>
          <p:cNvSpPr/>
          <p:nvPr/>
        </p:nvSpPr>
        <p:spPr>
          <a:xfrm>
            <a:off x="7182873" y="8347166"/>
            <a:ext cx="2376803" cy="718458"/>
          </a:xfrm>
          <a:prstGeom prst="rightArrow">
            <a:avLst/>
          </a:prstGeom>
          <a:solidFill>
            <a:srgbClr val="FFC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TW" b="1" dirty="0">
              <a:solidFill>
                <a:schemeClr val="tx1"/>
              </a:solidFill>
              <a:latin typeface="微軟正黑體" panose="020B0604030504040204" pitchFamily="34" charset="-120"/>
              <a:ea typeface="微軟正黑體" panose="020B0604030504040204" pitchFamily="34" charset="-120"/>
            </a:endParaRPr>
          </a:p>
          <a:p>
            <a:pPr algn="ctr"/>
            <a:r>
              <a:rPr lang="zh-TW" altLang="en-US" sz="2400" b="1" dirty="0">
                <a:solidFill>
                  <a:schemeClr val="tx1"/>
                </a:solidFill>
                <a:latin typeface="微軟正黑體" panose="020B0604030504040204" pitchFamily="34" charset="-120"/>
                <a:ea typeface="微軟正黑體" panose="020B0604030504040204" pitchFamily="34" charset="-120"/>
              </a:rPr>
              <a:t>範例參考</a:t>
            </a:r>
            <a:endParaRPr lang="zh-TW" altLang="zh-TW" sz="2400" b="1" dirty="0">
              <a:solidFill>
                <a:schemeClr val="tx1"/>
              </a:solidFill>
              <a:latin typeface="微軟正黑體" panose="020B0604030504040204" pitchFamily="34" charset="-120"/>
              <a:ea typeface="微軟正黑體" panose="020B0604030504040204" pitchFamily="34" charset="-120"/>
            </a:endParaRPr>
          </a:p>
          <a:p>
            <a:pPr algn="ctr"/>
            <a:endParaRPr lang="zh-TW" altLang="en-US" dirty="0"/>
          </a:p>
        </p:txBody>
      </p:sp>
    </p:spTree>
    <p:extLst>
      <p:ext uri="{BB962C8B-B14F-4D97-AF65-F5344CB8AC3E}">
        <p14:creationId xmlns:p14="http://schemas.microsoft.com/office/powerpoint/2010/main" val="256873929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佈景主題">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佈景主題">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2194</TotalTime>
  <Words>1238</Words>
  <Application>Microsoft Office PowerPoint</Application>
  <PresentationFormat>自訂</PresentationFormat>
  <Paragraphs>113</Paragraphs>
  <Slides>11</Slides>
  <Notes>11</Notes>
  <HiddenSlides>0</HiddenSlides>
  <MMClips>0</MMClips>
  <ScaleCrop>false</ScaleCrop>
  <HeadingPairs>
    <vt:vector size="6" baseType="variant">
      <vt:variant>
        <vt:lpstr>使用字型</vt:lpstr>
      </vt:variant>
      <vt:variant>
        <vt:i4>4</vt:i4>
      </vt:variant>
      <vt:variant>
        <vt:lpstr>佈景主題</vt:lpstr>
      </vt:variant>
      <vt:variant>
        <vt:i4>1</vt:i4>
      </vt:variant>
      <vt:variant>
        <vt:lpstr>投影片標題</vt:lpstr>
      </vt:variant>
      <vt:variant>
        <vt:i4>11</vt:i4>
      </vt:variant>
    </vt:vector>
  </HeadingPairs>
  <TitlesOfParts>
    <vt:vector size="16" baseType="lpstr">
      <vt:lpstr>Gen Jyuu Gothic Light</vt:lpstr>
      <vt:lpstr>微軟正黑體</vt:lpstr>
      <vt:lpstr>Calibri</vt:lpstr>
      <vt:lpstr>Arial</vt:lpstr>
      <vt:lpstr>Office Theme</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company profile</dc:title>
  <dc:creator>A703129</dc:creator>
  <cp:lastModifiedBy>劉雅鈴</cp:lastModifiedBy>
  <cp:revision>214</cp:revision>
  <cp:lastPrinted>2023-09-14T06:45:41Z</cp:lastPrinted>
  <dcterms:created xsi:type="dcterms:W3CDTF">2006-08-16T00:00:00Z</dcterms:created>
  <dcterms:modified xsi:type="dcterms:W3CDTF">2026-09-11T03:09:53Z</dcterms:modified>
  <dc:identifier>DAFphc4mP-U</dc:identifier>
</cp:coreProperties>
</file>